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10287000" cx="18288000"/>
  <p:notesSz cx="6858000" cy="9144000"/>
  <p:embeddedFontLst>
    <p:embeddedFont>
      <p:font typeface="Poppins"/>
      <p:bold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9" roundtripDataSignature="AMtx7mhkBFCtUiMFhDVFZmaoRCvC0mnV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Poppins-bold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ea3695c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6ea3695c7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ea3695c7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6ea3695c7b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ea3695c7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6ea3695c7b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ea3695c7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6ea3695c7b_0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ea3695c7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36ea3695c7b_0_4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ea3695c7b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6ea3695c7b_0_5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ea3695c7b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6ea3695c7b_0_6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6ea3695c7b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6ea3695c7b_0_6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6ea3695c7b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6ea3695c7b_0_9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ea3695c7b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6ea3695c7b_0_10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ea3695c7b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6ea3695c7b_0_7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ea3695c7b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6ea3695c7b_0_8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ea3695c7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6ea3695c7b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1" Type="http://schemas.openxmlformats.org/officeDocument/2006/relationships/image" Target="../media/image7.png"/><Relationship Id="rId10" Type="http://schemas.openxmlformats.org/officeDocument/2006/relationships/image" Target="../media/image9.png"/><Relationship Id="rId12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oracle.com/java/technologies/javase-downloads.html" TargetMode="External"/><Relationship Id="rId4" Type="http://schemas.openxmlformats.org/officeDocument/2006/relationships/hyperlink" Target="https://download.oracle.com/java/21/latest/jdk-21_windows-x64_bin.exe" TargetMode="External"/><Relationship Id="rId10" Type="http://schemas.openxmlformats.org/officeDocument/2006/relationships/image" Target="../media/image31.png"/><Relationship Id="rId9" Type="http://schemas.openxmlformats.org/officeDocument/2006/relationships/image" Target="../media/image23.png"/><Relationship Id="rId5" Type="http://schemas.openxmlformats.org/officeDocument/2006/relationships/hyperlink" Target="https://download.oracle.com/java/21/latest/jdk-21_windows-x64_bin.exe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10" Type="http://schemas.openxmlformats.org/officeDocument/2006/relationships/image" Target="../media/image23.png"/><Relationship Id="rId9" Type="http://schemas.openxmlformats.org/officeDocument/2006/relationships/image" Target="../media/image35.png"/><Relationship Id="rId5" Type="http://schemas.openxmlformats.org/officeDocument/2006/relationships/image" Target="../media/image18.png"/><Relationship Id="rId6" Type="http://schemas.openxmlformats.org/officeDocument/2006/relationships/image" Target="../media/image33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hyperlink" Target="https://maven.apache.org/download.cgi" TargetMode="External"/><Relationship Id="rId6" Type="http://schemas.openxmlformats.org/officeDocument/2006/relationships/image" Target="../media/image23.png"/><Relationship Id="rId7" Type="http://schemas.openxmlformats.org/officeDocument/2006/relationships/image" Target="../media/image38.png"/><Relationship Id="rId8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Relationship Id="rId7" Type="http://schemas.openxmlformats.org/officeDocument/2006/relationships/image" Target="../media/image48.png"/><Relationship Id="rId8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tart.spring.io/" TargetMode="External"/><Relationship Id="rId4" Type="http://schemas.openxmlformats.org/officeDocument/2006/relationships/image" Target="../media/image80.png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Relationship Id="rId6" Type="http://schemas.openxmlformats.org/officeDocument/2006/relationships/hyperlink" Target="https://github.com" TargetMode="External"/><Relationship Id="rId7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Relationship Id="rId4" Type="http://schemas.openxmlformats.org/officeDocument/2006/relationships/image" Target="../media/image53.png"/><Relationship Id="rId5" Type="http://schemas.openxmlformats.org/officeDocument/2006/relationships/hyperlink" Target="https://github.com" TargetMode="External"/><Relationship Id="rId6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-scm.com/downloads" TargetMode="External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59.png"/><Relationship Id="rId5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20.png"/><Relationship Id="rId5" Type="http://schemas.openxmlformats.org/officeDocument/2006/relationships/image" Target="../media/image50.png"/><Relationship Id="rId6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76.png"/><Relationship Id="rId5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Relationship Id="rId4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9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1" Type="http://schemas.openxmlformats.org/officeDocument/2006/relationships/image" Target="../media/image7.png"/><Relationship Id="rId10" Type="http://schemas.openxmlformats.org/officeDocument/2006/relationships/image" Target="../media/image9.png"/><Relationship Id="rId12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168372" y="-196608"/>
            <a:ext cx="1197072" cy="10750131"/>
          </a:xfrm>
          <a:custGeom>
            <a:rect b="b" l="l" r="r" t="t"/>
            <a:pathLst>
              <a:path extrusionOk="0" h="10750131" w="1197072">
                <a:moveTo>
                  <a:pt x="0" y="0"/>
                </a:moveTo>
                <a:lnTo>
                  <a:pt x="1197072" y="0"/>
                </a:lnTo>
                <a:lnTo>
                  <a:pt x="1197072" y="10750131"/>
                </a:lnTo>
                <a:lnTo>
                  <a:pt x="0" y="10750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477632" y="5203547"/>
            <a:ext cx="4826984" cy="942213"/>
          </a:xfrm>
          <a:custGeom>
            <a:rect b="b" l="l" r="r" t="t"/>
            <a:pathLst>
              <a:path extrusionOk="0" h="1256284" w="6435979">
                <a:moveTo>
                  <a:pt x="0" y="0"/>
                </a:moveTo>
                <a:lnTo>
                  <a:pt x="6435979" y="0"/>
                </a:lnTo>
                <a:lnTo>
                  <a:pt x="6435979" y="1256284"/>
                </a:lnTo>
                <a:lnTo>
                  <a:pt x="0" y="1256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635" l="0" r="0" t="-463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9634596" y="-468619"/>
            <a:ext cx="7739804" cy="11581916"/>
          </a:xfrm>
          <a:custGeom>
            <a:rect b="b" l="l" r="r" t="t"/>
            <a:pathLst>
              <a:path extrusionOk="0" h="11581916" w="7739804">
                <a:moveTo>
                  <a:pt x="0" y="0"/>
                </a:moveTo>
                <a:lnTo>
                  <a:pt x="7739804" y="0"/>
                </a:lnTo>
                <a:lnTo>
                  <a:pt x="7739804" y="11581916"/>
                </a:lnTo>
                <a:lnTo>
                  <a:pt x="0" y="11581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939655" y="7859362"/>
            <a:ext cx="1951482" cy="2427637"/>
          </a:xfrm>
          <a:custGeom>
            <a:rect b="b" l="l" r="r" t="t"/>
            <a:pathLst>
              <a:path extrusionOk="0" h="3236849" w="2601976">
                <a:moveTo>
                  <a:pt x="0" y="0"/>
                </a:moveTo>
                <a:lnTo>
                  <a:pt x="2601976" y="0"/>
                </a:lnTo>
                <a:lnTo>
                  <a:pt x="2601976" y="3236849"/>
                </a:lnTo>
                <a:lnTo>
                  <a:pt x="0" y="3236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7" r="-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5325189" y="4137430"/>
            <a:ext cx="1605439" cy="2573846"/>
          </a:xfrm>
          <a:custGeom>
            <a:rect b="b" l="l" r="r" t="t"/>
            <a:pathLst>
              <a:path extrusionOk="0" h="3431794" w="2140585">
                <a:moveTo>
                  <a:pt x="0" y="0"/>
                </a:moveTo>
                <a:lnTo>
                  <a:pt x="2140585" y="0"/>
                </a:lnTo>
                <a:lnTo>
                  <a:pt x="2140585" y="3431794"/>
                </a:lnTo>
                <a:lnTo>
                  <a:pt x="0" y="3431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5" r="-2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flipH="1">
            <a:off x="8846688" y="4137430"/>
            <a:ext cx="6180486" cy="6149530"/>
          </a:xfrm>
          <a:custGeom>
            <a:rect b="b" l="l" r="r" t="t"/>
            <a:pathLst>
              <a:path extrusionOk="0" h="8199374" w="8240649">
                <a:moveTo>
                  <a:pt x="8240649" y="0"/>
                </a:moveTo>
                <a:lnTo>
                  <a:pt x="0" y="0"/>
                </a:lnTo>
                <a:lnTo>
                  <a:pt x="0" y="8199374"/>
                </a:lnTo>
                <a:lnTo>
                  <a:pt x="8240649" y="8199374"/>
                </a:lnTo>
                <a:lnTo>
                  <a:pt x="824064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4" l="0" r="0" t="-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flipH="1">
            <a:off x="12392588" y="4137430"/>
            <a:ext cx="4780407" cy="6149530"/>
          </a:xfrm>
          <a:custGeom>
            <a:rect b="b" l="l" r="r" t="t"/>
            <a:pathLst>
              <a:path extrusionOk="0" h="8199374" w="6373876">
                <a:moveTo>
                  <a:pt x="6373876" y="0"/>
                </a:moveTo>
                <a:lnTo>
                  <a:pt x="0" y="0"/>
                </a:lnTo>
                <a:lnTo>
                  <a:pt x="0" y="8199374"/>
                </a:lnTo>
                <a:lnTo>
                  <a:pt x="6373876" y="8199374"/>
                </a:lnTo>
                <a:lnTo>
                  <a:pt x="6373876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7538" l="0" r="0" t="-75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0098577" y="9152435"/>
            <a:ext cx="2294001" cy="1134523"/>
          </a:xfrm>
          <a:custGeom>
            <a:rect b="b" l="l" r="r" t="t"/>
            <a:pathLst>
              <a:path extrusionOk="0" h="1512697" w="3058668">
                <a:moveTo>
                  <a:pt x="0" y="0"/>
                </a:moveTo>
                <a:lnTo>
                  <a:pt x="3058668" y="0"/>
                </a:lnTo>
                <a:lnTo>
                  <a:pt x="3058668" y="1512697"/>
                </a:lnTo>
                <a:lnTo>
                  <a:pt x="0" y="1512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81" l="0" r="0" t="-7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rot="753594">
            <a:off x="14437888" y="1491650"/>
            <a:ext cx="1774603" cy="1744123"/>
          </a:xfrm>
          <a:custGeom>
            <a:rect b="b" l="l" r="r" t="t"/>
            <a:pathLst>
              <a:path extrusionOk="0" h="2325497" w="2366137">
                <a:moveTo>
                  <a:pt x="0" y="0"/>
                </a:moveTo>
                <a:lnTo>
                  <a:pt x="2366137" y="0"/>
                </a:lnTo>
                <a:lnTo>
                  <a:pt x="2366137" y="2325497"/>
                </a:lnTo>
                <a:lnTo>
                  <a:pt x="0" y="232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0584085" y="1028700"/>
            <a:ext cx="2079403" cy="2088261"/>
          </a:xfrm>
          <a:custGeom>
            <a:rect b="b" l="l" r="r" t="t"/>
            <a:pathLst>
              <a:path extrusionOk="0" h="2784348" w="2772537">
                <a:moveTo>
                  <a:pt x="0" y="0"/>
                </a:moveTo>
                <a:lnTo>
                  <a:pt x="2772537" y="0"/>
                </a:lnTo>
                <a:lnTo>
                  <a:pt x="2772537" y="2784348"/>
                </a:lnTo>
                <a:lnTo>
                  <a:pt x="0" y="2784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34" r="-3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619496" y="759554"/>
            <a:ext cx="8802909" cy="1292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66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Aula: Encontro 2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1748072" y="4579497"/>
            <a:ext cx="7886524" cy="389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Bem-vindo(a) ao nosso Programa Qualifica - TI</a:t>
            </a:r>
            <a:endParaRPr/>
          </a:p>
        </p:txBody>
      </p:sp>
      <p:sp>
        <p:nvSpPr>
          <p:cNvPr id="96" name="Google Shape;96;p1"/>
          <p:cNvSpPr txBox="1"/>
          <p:nvPr/>
        </p:nvSpPr>
        <p:spPr>
          <a:xfrm>
            <a:off x="1591752" y="1926282"/>
            <a:ext cx="8143675" cy="1147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6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Dia: xx/xx/xx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1192893" y="7706730"/>
            <a:ext cx="8143675" cy="2541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6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Curso:Gestão de Projetos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ea3695c7b_0_0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" name="Google Shape;205;g36ea3695c7b_0_0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g36ea3695c7b_0_0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207" name="Google Shape;207;g36ea3695c7b_0_0"/>
          <p:cNvSpPr txBox="1"/>
          <p:nvPr/>
        </p:nvSpPr>
        <p:spPr>
          <a:xfrm>
            <a:off x="1044033" y="1466850"/>
            <a:ext cx="94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</p:txBody>
      </p:sp>
      <p:sp>
        <p:nvSpPr>
          <p:cNvPr id="208" name="Google Shape;208;g36ea3695c7b_0_0"/>
          <p:cNvSpPr txBox="1"/>
          <p:nvPr/>
        </p:nvSpPr>
        <p:spPr>
          <a:xfrm>
            <a:off x="3907764" y="3401503"/>
            <a:ext cx="10472400" cy="5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Java é uma linguagem de programação amplamente usada para criar sistemas, aplicações web, mobile e desktop.</a:t>
            </a:r>
            <a:endParaRPr sz="33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1"/>
          </a:p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Ela é conhecida por ser portável, ou seja, um código Java pode rodar em qualquer sistema que tenha a Java Virtual Machine (JVM) instalada. É uma das linguagens mais usadas no mundo por sua robustez, segurança e desempenho.</a:t>
            </a:r>
            <a:endParaRPr sz="3391"/>
          </a:p>
        </p:txBody>
      </p:sp>
      <p:sp>
        <p:nvSpPr>
          <p:cNvPr id="209" name="Google Shape;209;g36ea3695c7b_0_0"/>
          <p:cNvSpPr/>
          <p:nvPr/>
        </p:nvSpPr>
        <p:spPr>
          <a:xfrm>
            <a:off x="16224005" y="1297041"/>
            <a:ext cx="1035295" cy="1374872"/>
          </a:xfrm>
          <a:custGeom>
            <a:rect b="b" l="l" r="r" t="t"/>
            <a:pathLst>
              <a:path extrusionOk="0" h="1374872" w="1035295">
                <a:moveTo>
                  <a:pt x="0" y="0"/>
                </a:moveTo>
                <a:lnTo>
                  <a:pt x="1035295" y="0"/>
                </a:lnTo>
                <a:lnTo>
                  <a:pt x="1035295" y="1374872"/>
                </a:lnTo>
                <a:lnTo>
                  <a:pt x="0" y="137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7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7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216" name="Google Shape;216;p7"/>
          <p:cNvSpPr txBox="1"/>
          <p:nvPr/>
        </p:nvSpPr>
        <p:spPr>
          <a:xfrm>
            <a:off x="2667000" y="1097165"/>
            <a:ext cx="947487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1: Configuração do Ambiente</a:t>
            </a:r>
            <a:endParaRPr/>
          </a:p>
        </p:txBody>
      </p:sp>
      <p:sp>
        <p:nvSpPr>
          <p:cNvPr id="217" name="Google Shape;217;p7"/>
          <p:cNvSpPr txBox="1"/>
          <p:nvPr/>
        </p:nvSpPr>
        <p:spPr>
          <a:xfrm>
            <a:off x="903986" y="4366489"/>
            <a:ext cx="7654646" cy="18634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Acesse: </a:t>
            </a:r>
            <a:r>
              <a:rPr b="0" i="0" lang="en-US" sz="1758" u="sng" cap="none" strike="noStrike">
                <a:solidFill>
                  <a:srgbClr val="0186D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https://www.oracle.com/java/technologies/javase-downloads.html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Baixe o </a:t>
            </a:r>
            <a:r>
              <a:rPr b="0" i="0" lang="en-US" sz="1758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JDK 21</a:t>
            </a: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(ou versão LTS atual).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Vai baixar o arquivo instalável </a:t>
            </a:r>
            <a:r>
              <a:rPr b="0" i="0" lang="en-US" sz="1758" u="sng" cap="none" strike="noStrike">
                <a:solidFill>
                  <a:srgbClr val="0186D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jdk-21_windows-x64_bin.exe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Baixe o </a:t>
            </a:r>
            <a:r>
              <a:rPr b="0" i="0" lang="en-US" sz="1758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JDK 21</a:t>
            </a: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(ou versão LTS atual).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Clica no arquivo  </a:t>
            </a:r>
            <a:r>
              <a:rPr b="0" i="0" lang="en-US" sz="1758" u="sng" cap="none" strike="noStrike">
                <a:solidFill>
                  <a:srgbClr val="0186D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jdk-21_windows-x64_bin.exe</a:t>
            </a: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2x para iniciar a instalação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Clica em </a:t>
            </a:r>
            <a:r>
              <a:rPr b="0" i="0" lang="en-US" sz="1758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next </a:t>
            </a: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até começar a instalação</a:t>
            </a:r>
            <a:endParaRPr/>
          </a:p>
          <a:p>
            <a:pPr indent="-1898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AutoNum type="arabicPeriod"/>
            </a:pP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Depois da instalação clica em </a:t>
            </a:r>
            <a:r>
              <a:rPr b="0" i="0" lang="en-US" sz="1758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Concluído</a:t>
            </a:r>
            <a:r>
              <a:rPr b="0" i="0" lang="en-US" sz="17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b="0" i="0" lang="en-US" sz="1758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Close</a:t>
            </a:r>
            <a:endParaRPr/>
          </a:p>
        </p:txBody>
      </p:sp>
      <p:sp>
        <p:nvSpPr>
          <p:cNvPr id="218" name="Google Shape;218;p7"/>
          <p:cNvSpPr/>
          <p:nvPr/>
        </p:nvSpPr>
        <p:spPr>
          <a:xfrm>
            <a:off x="8947428" y="6597637"/>
            <a:ext cx="3627492" cy="2753663"/>
          </a:xfrm>
          <a:custGeom>
            <a:rect b="b" l="l" r="r" t="t"/>
            <a:pathLst>
              <a:path extrusionOk="0" h="2753663" w="3627492">
                <a:moveTo>
                  <a:pt x="0" y="0"/>
                </a:moveTo>
                <a:lnTo>
                  <a:pt x="3627491" y="0"/>
                </a:lnTo>
                <a:lnTo>
                  <a:pt x="3627491" y="2753663"/>
                </a:lnTo>
                <a:lnTo>
                  <a:pt x="0" y="27536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11075740" y="9114735"/>
            <a:ext cx="860235" cy="236565"/>
          </a:xfrm>
          <a:custGeom>
            <a:rect b="b" l="l" r="r" t="t"/>
            <a:pathLst>
              <a:path extrusionOk="0" h="236565" w="860235">
                <a:moveTo>
                  <a:pt x="0" y="0"/>
                </a:moveTo>
                <a:lnTo>
                  <a:pt x="860235" y="0"/>
                </a:lnTo>
                <a:lnTo>
                  <a:pt x="860235" y="236565"/>
                </a:lnTo>
                <a:lnTo>
                  <a:pt x="0" y="2365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13278176" y="6597619"/>
            <a:ext cx="3823486" cy="2924356"/>
          </a:xfrm>
          <a:custGeom>
            <a:rect b="b" l="l" r="r" t="t"/>
            <a:pathLst>
              <a:path extrusionOk="0" h="2924356" w="3823486">
                <a:moveTo>
                  <a:pt x="0" y="0"/>
                </a:moveTo>
                <a:lnTo>
                  <a:pt x="3823486" y="0"/>
                </a:lnTo>
                <a:lnTo>
                  <a:pt x="3823486" y="2924356"/>
                </a:lnTo>
                <a:lnTo>
                  <a:pt x="0" y="29243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 txBox="1"/>
          <p:nvPr/>
        </p:nvSpPr>
        <p:spPr>
          <a:xfrm>
            <a:off x="918028" y="3837500"/>
            <a:ext cx="29982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Baixar o JDK</a:t>
            </a:r>
            <a:endParaRPr/>
          </a:p>
        </p:txBody>
      </p:sp>
      <p:sp>
        <p:nvSpPr>
          <p:cNvPr id="222" name="Google Shape;222;p7"/>
          <p:cNvSpPr/>
          <p:nvPr/>
        </p:nvSpPr>
        <p:spPr>
          <a:xfrm flipH="1" rot="9666298">
            <a:off x="6412813" y="5998412"/>
            <a:ext cx="1977382" cy="2336641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14389472" y="472335"/>
            <a:ext cx="1600873" cy="2125959"/>
          </a:xfrm>
          <a:custGeom>
            <a:rect b="b" l="l" r="r" t="t"/>
            <a:pathLst>
              <a:path extrusionOk="0" h="2125959" w="1600873">
                <a:moveTo>
                  <a:pt x="0" y="0"/>
                </a:moveTo>
                <a:lnTo>
                  <a:pt x="1600873" y="0"/>
                </a:lnTo>
                <a:lnTo>
                  <a:pt x="1600873" y="2125959"/>
                </a:lnTo>
                <a:lnTo>
                  <a:pt x="0" y="2125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 txBox="1"/>
          <p:nvPr/>
        </p:nvSpPr>
        <p:spPr>
          <a:xfrm>
            <a:off x="644953" y="2285722"/>
            <a:ext cx="13081133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•☕ Instalar e configurar Java JDK 21 (versão LTS mais recente)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ea3695c7b_0_168"/>
          <p:cNvSpPr/>
          <p:nvPr/>
        </p:nvSpPr>
        <p:spPr>
          <a:xfrm>
            <a:off x="12585075" y="8791353"/>
            <a:ext cx="3556978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6ea3695c7b_0_168"/>
          <p:cNvSpPr/>
          <p:nvPr/>
        </p:nvSpPr>
        <p:spPr>
          <a:xfrm>
            <a:off x="12585075" y="7708603"/>
            <a:ext cx="3556978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36ea3695c7b_0_168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g36ea3695c7b_0_168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g36ea3695c7b_0_168"/>
          <p:cNvSpPr/>
          <p:nvPr/>
        </p:nvSpPr>
        <p:spPr>
          <a:xfrm>
            <a:off x="16224005" y="1297041"/>
            <a:ext cx="1035295" cy="1374872"/>
          </a:xfrm>
          <a:custGeom>
            <a:rect b="b" l="l" r="r" t="t"/>
            <a:pathLst>
              <a:path extrusionOk="0" h="1374872" w="1035295">
                <a:moveTo>
                  <a:pt x="0" y="0"/>
                </a:moveTo>
                <a:lnTo>
                  <a:pt x="1035295" y="0"/>
                </a:lnTo>
                <a:lnTo>
                  <a:pt x="1035295" y="1374872"/>
                </a:lnTo>
                <a:lnTo>
                  <a:pt x="0" y="137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6ea3695c7b_0_168"/>
          <p:cNvSpPr txBox="1"/>
          <p:nvPr/>
        </p:nvSpPr>
        <p:spPr>
          <a:xfrm>
            <a:off x="1572632" y="894474"/>
            <a:ext cx="201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6ea3695c7b_0_168"/>
          <p:cNvSpPr txBox="1"/>
          <p:nvPr/>
        </p:nvSpPr>
        <p:spPr>
          <a:xfrm>
            <a:off x="8358199" y="1246163"/>
            <a:ext cx="7421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Configurar as Variáveis de Ambiente do Java (JAVA_HOME e Path)</a:t>
            </a:r>
            <a:endParaRPr sz="1600"/>
          </a:p>
        </p:txBody>
      </p:sp>
      <p:sp>
        <p:nvSpPr>
          <p:cNvPr id="236" name="Google Shape;236;g36ea3695c7b_0_168"/>
          <p:cNvSpPr txBox="1"/>
          <p:nvPr/>
        </p:nvSpPr>
        <p:spPr>
          <a:xfrm>
            <a:off x="644200" y="1671950"/>
            <a:ext cx="7421700" cy="7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3737" lvl="1" marL="381128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1" lang="en-US" sz="1565"/>
              <a:t>Acesse as configurações do sistema</a:t>
            </a:r>
            <a:endParaRPr b="1" sz="1565"/>
          </a:p>
          <a:p>
            <a:pPr indent="-353377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SzPts val="1965"/>
              <a:buChar char="■"/>
            </a:pPr>
            <a:r>
              <a:rPr lang="en-US" sz="1500">
                <a:solidFill>
                  <a:schemeClr val="dk1"/>
                </a:solidFill>
              </a:rPr>
              <a:t>Pressione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Windows + R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3377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SzPts val="1965"/>
              <a:buChar char="■"/>
            </a:pPr>
            <a:r>
              <a:rPr lang="en-US" sz="1500">
                <a:solidFill>
                  <a:schemeClr val="dk1"/>
                </a:solidFill>
              </a:rPr>
              <a:t>Digite: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SystemPropertiesAdvanced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53377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SzPts val="1965"/>
              <a:buChar char="■"/>
            </a:pPr>
            <a:r>
              <a:rPr lang="en-US" sz="1500">
                <a:solidFill>
                  <a:schemeClr val="dk1"/>
                </a:solidFill>
              </a:rPr>
              <a:t>Clique em </a:t>
            </a:r>
            <a:r>
              <a:rPr b="1" lang="en-US" sz="1500">
                <a:solidFill>
                  <a:schemeClr val="dk1"/>
                </a:solidFill>
              </a:rPr>
              <a:t>OK</a:t>
            </a:r>
            <a:endParaRPr b="1" sz="1565"/>
          </a:p>
          <a:p>
            <a:pPr indent="-173737" lvl="1" marL="381128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1" lang="en-US" sz="1565"/>
              <a:t>Abra as Variáveis de Ambiente</a:t>
            </a:r>
            <a:endParaRPr b="1" sz="1565"/>
          </a:p>
          <a:p>
            <a:pPr indent="-353377" lvl="2" marL="1371600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SzPts val="1965"/>
              <a:buChar char="■"/>
            </a:pPr>
            <a:r>
              <a:rPr lang="en-US" sz="1500">
                <a:solidFill>
                  <a:schemeClr val="dk1"/>
                </a:solidFill>
              </a:rPr>
              <a:t>Na janela que abriu, clique no botão </a:t>
            </a:r>
            <a:r>
              <a:rPr b="1" lang="en-US" sz="1500">
                <a:solidFill>
                  <a:schemeClr val="dk1"/>
                </a:solidFill>
              </a:rPr>
              <a:t>“Variáveis de Ambiente…”</a:t>
            </a:r>
            <a:endParaRPr b="1" sz="1500">
              <a:solidFill>
                <a:schemeClr val="dk1"/>
              </a:solidFill>
            </a:endParaRPr>
          </a:p>
          <a:p>
            <a:pPr indent="-173737" lvl="1" marL="381128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Crie a variável de ambiente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JAVA_HOME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Na parte inferior da janela (Variáveis do sistema), clique em </a:t>
            </a:r>
            <a:r>
              <a:rPr b="1" lang="en-US" sz="1500">
                <a:solidFill>
                  <a:schemeClr val="dk1"/>
                </a:solidFill>
              </a:rPr>
              <a:t>"Novo..."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Preencha os campos assim: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Nome da variável:</a:t>
            </a:r>
            <a:r>
              <a:rPr lang="en-US" sz="1500">
                <a:solidFill>
                  <a:schemeClr val="dk1"/>
                </a:solidFill>
              </a:rPr>
              <a:t>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JAVA_HOME</a:t>
            </a:r>
            <a:b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3" marL="18288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Valor da variável:</a:t>
            </a:r>
            <a:r>
              <a:rPr lang="en-US" sz="1500">
                <a:solidFill>
                  <a:schemeClr val="dk1"/>
                </a:solidFill>
              </a:rPr>
              <a:t> caminho onde o Java foi instalado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 👉 Exemplo:</a:t>
            </a:r>
            <a:endParaRPr sz="1500">
              <a:solidFill>
                <a:schemeClr val="dk1"/>
              </a:solidFill>
            </a:endParaRPr>
          </a:p>
          <a:p>
            <a:pPr indent="-323850" lvl="4" marL="22860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Char char="○"/>
            </a:pPr>
            <a:r>
              <a:rPr lang="en-US" sz="1500">
                <a:solidFill>
                  <a:srgbClr val="188038"/>
                </a:solidFill>
              </a:rPr>
              <a:t>C:\Program Files\Java\jdk-21</a:t>
            </a:r>
            <a:endParaRPr sz="1500">
              <a:solidFill>
                <a:srgbClr val="188038"/>
              </a:solidFill>
            </a:endParaRPr>
          </a:p>
          <a:p>
            <a:pPr indent="-323850" lvl="3" marL="18288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Clique em </a:t>
            </a:r>
            <a:r>
              <a:rPr b="1" lang="en-US" sz="1500">
                <a:solidFill>
                  <a:schemeClr val="dk1"/>
                </a:solidFill>
              </a:rPr>
              <a:t>OK</a:t>
            </a:r>
            <a:r>
              <a:rPr lang="en-US" sz="1500">
                <a:solidFill>
                  <a:schemeClr val="dk1"/>
                </a:solidFill>
              </a:rPr>
              <a:t> para salvar.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73737" lvl="1" marL="381128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Adicione o Java ao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n-US" sz="1500">
                <a:solidFill>
                  <a:schemeClr val="dk1"/>
                </a:solidFill>
              </a:rPr>
              <a:t> do sistema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Ainda na seção </a:t>
            </a:r>
            <a:r>
              <a:rPr b="1" lang="en-US" sz="1500">
                <a:solidFill>
                  <a:schemeClr val="dk1"/>
                </a:solidFill>
              </a:rPr>
              <a:t>Variáveis do sistema</a:t>
            </a:r>
            <a:r>
              <a:rPr lang="en-US" sz="1500">
                <a:solidFill>
                  <a:schemeClr val="dk1"/>
                </a:solidFill>
              </a:rPr>
              <a:t>, localize a variável chamada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n-US" sz="1500">
                <a:solidFill>
                  <a:schemeClr val="dk1"/>
                </a:solidFill>
              </a:rPr>
              <a:t> ou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Selecione-a e clique em </a:t>
            </a:r>
            <a:r>
              <a:rPr b="1" lang="en-US" sz="1500">
                <a:solidFill>
                  <a:schemeClr val="dk1"/>
                </a:solidFill>
              </a:rPr>
              <a:t>Editar…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2C2C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⚠️ </a:t>
            </a:r>
            <a:r>
              <a:rPr b="1" lang="en-US" sz="1500">
                <a:solidFill>
                  <a:schemeClr val="dk1"/>
                </a:solidFill>
              </a:rPr>
              <a:t>Importante:</a:t>
            </a:r>
            <a:r>
              <a:rPr lang="en-US" sz="1500">
                <a:solidFill>
                  <a:schemeClr val="dk1"/>
                </a:solidFill>
              </a:rPr>
              <a:t> Não altere o nome da variável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n-US" sz="1500">
                <a:solidFill>
                  <a:schemeClr val="dk1"/>
                </a:solidFill>
              </a:rPr>
              <a:t>!</a:t>
            </a:r>
            <a:endParaRPr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Clique em </a:t>
            </a:r>
            <a:r>
              <a:rPr b="1" lang="en-US" sz="1500">
                <a:solidFill>
                  <a:schemeClr val="dk1"/>
                </a:solidFill>
              </a:rPr>
              <a:t>Novo</a:t>
            </a:r>
            <a:endParaRPr b="1" sz="1500">
              <a:solidFill>
                <a:schemeClr val="dk1"/>
              </a:solidFill>
            </a:endParaRPr>
          </a:p>
          <a:p>
            <a:pPr indent="-323850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Adicione o seguinte valor:</a:t>
            </a:r>
            <a:endParaRPr sz="1500">
              <a:solidFill>
                <a:schemeClr val="dk1"/>
              </a:solidFill>
            </a:endParaRPr>
          </a:p>
          <a:p>
            <a:pPr indent="-323850" lvl="3" marL="18288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rgbClr val="188038"/>
                </a:solidFill>
              </a:rPr>
              <a:t>C:\Program Files\Java\jdk-21\bin</a:t>
            </a:r>
            <a:endParaRPr sz="1500">
              <a:solidFill>
                <a:srgbClr val="188038"/>
              </a:solidFill>
            </a:endParaRPr>
          </a:p>
          <a:p>
            <a:pPr indent="-323850" lvl="2" marL="137160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Clique em </a:t>
            </a:r>
            <a:r>
              <a:rPr b="1" lang="en-US" sz="1500">
                <a:solidFill>
                  <a:schemeClr val="dk1"/>
                </a:solidFill>
              </a:rPr>
              <a:t>OK</a:t>
            </a:r>
            <a:r>
              <a:rPr lang="en-US" sz="1500">
                <a:solidFill>
                  <a:schemeClr val="dk1"/>
                </a:solidFill>
              </a:rPr>
              <a:t> para fechar todas as janelas e salvar as configurações</a:t>
            </a:r>
            <a:endParaRPr sz="1500">
              <a:solidFill>
                <a:srgbClr val="188038"/>
              </a:solidFill>
            </a:endParaRPr>
          </a:p>
          <a:p>
            <a:pPr indent="0" lvl="0" marL="1371600" marR="0" rtl="0" algn="l">
              <a:lnSpc>
                <a:spcPct val="1163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73737" lvl="1" marL="381128" marR="0" rtl="0" algn="l">
              <a:lnSpc>
                <a:spcPct val="11643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-US" sz="1565"/>
              <a:t>Teste se o Java foi configurado corretamente</a:t>
            </a:r>
            <a:endParaRPr sz="1565"/>
          </a:p>
          <a:p>
            <a:pPr indent="-323850" lvl="2" marL="1371600" marR="0" rtl="0" algn="l">
              <a:lnSpc>
                <a:spcPct val="11643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US" sz="1500">
                <a:solidFill>
                  <a:schemeClr val="dk1"/>
                </a:solidFill>
              </a:rPr>
              <a:t>Abra o </a:t>
            </a:r>
            <a:r>
              <a:rPr b="1" lang="en-US" sz="1500">
                <a:solidFill>
                  <a:schemeClr val="dk1"/>
                </a:solidFill>
              </a:rPr>
              <a:t>Prompt de Comando</a:t>
            </a:r>
            <a:r>
              <a:rPr lang="en-US" sz="1500">
                <a:solidFill>
                  <a:schemeClr val="dk1"/>
                </a:solidFill>
              </a:rPr>
              <a:t> (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Windows + R</a:t>
            </a:r>
            <a:r>
              <a:rPr lang="en-US" sz="1500">
                <a:solidFill>
                  <a:schemeClr val="dk1"/>
                </a:solidFill>
              </a:rPr>
              <a:t> → digite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en-US" sz="1500">
                <a:solidFill>
                  <a:schemeClr val="dk1"/>
                </a:solidFill>
              </a:rPr>
              <a:t> → Enter)</a:t>
            </a:r>
            <a:endParaRPr sz="1500">
              <a:solidFill>
                <a:schemeClr val="dk1"/>
              </a:solidFill>
            </a:endParaRPr>
          </a:p>
        </p:txBody>
      </p:sp>
      <p:grpSp>
        <p:nvGrpSpPr>
          <p:cNvPr id="237" name="Google Shape;237;g36ea3695c7b_0_168"/>
          <p:cNvGrpSpPr/>
          <p:nvPr/>
        </p:nvGrpSpPr>
        <p:grpSpPr>
          <a:xfrm>
            <a:off x="8542522" y="3186297"/>
            <a:ext cx="9490991" cy="3630304"/>
            <a:chOff x="0" y="0"/>
            <a:chExt cx="12654654" cy="4840405"/>
          </a:xfrm>
        </p:grpSpPr>
        <p:sp>
          <p:nvSpPr>
            <p:cNvPr id="238" name="Google Shape;238;g36ea3695c7b_0_168"/>
            <p:cNvSpPr/>
            <p:nvPr/>
          </p:nvSpPr>
          <p:spPr>
            <a:xfrm>
              <a:off x="0" y="0"/>
              <a:ext cx="12654654" cy="4840405"/>
            </a:xfrm>
            <a:custGeom>
              <a:rect b="b" l="l" r="r" t="t"/>
              <a:pathLst>
                <a:path extrusionOk="0" h="4840405" w="12654654">
                  <a:moveTo>
                    <a:pt x="0" y="0"/>
                  </a:moveTo>
                  <a:lnTo>
                    <a:pt x="12654654" y="0"/>
                  </a:lnTo>
                  <a:lnTo>
                    <a:pt x="12654654" y="4840405"/>
                  </a:lnTo>
                  <a:lnTo>
                    <a:pt x="0" y="48404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g36ea3695c7b_0_168"/>
            <p:cNvSpPr/>
            <p:nvPr/>
          </p:nvSpPr>
          <p:spPr>
            <a:xfrm>
              <a:off x="2144374" y="3166760"/>
              <a:ext cx="1077952" cy="296437"/>
            </a:xfrm>
            <a:custGeom>
              <a:rect b="b" l="l" r="r" t="t"/>
              <a:pathLst>
                <a:path extrusionOk="0" h="296437" w="1077952">
                  <a:moveTo>
                    <a:pt x="0" y="0"/>
                  </a:moveTo>
                  <a:lnTo>
                    <a:pt x="1077952" y="0"/>
                  </a:lnTo>
                  <a:lnTo>
                    <a:pt x="1077952" y="296436"/>
                  </a:lnTo>
                  <a:lnTo>
                    <a:pt x="0" y="29643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36ea3695c7b_0_168"/>
            <p:cNvSpPr/>
            <p:nvPr/>
          </p:nvSpPr>
          <p:spPr>
            <a:xfrm>
              <a:off x="3527863" y="3573821"/>
              <a:ext cx="835279" cy="229702"/>
            </a:xfrm>
            <a:custGeom>
              <a:rect b="b" l="l" r="r" t="t"/>
              <a:pathLst>
                <a:path extrusionOk="0" h="229702" w="835279">
                  <a:moveTo>
                    <a:pt x="0" y="0"/>
                  </a:moveTo>
                  <a:lnTo>
                    <a:pt x="835279" y="0"/>
                  </a:lnTo>
                  <a:lnTo>
                    <a:pt x="835279" y="229702"/>
                  </a:lnTo>
                  <a:lnTo>
                    <a:pt x="0" y="2297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36ea3695c7b_0_168"/>
            <p:cNvSpPr/>
            <p:nvPr/>
          </p:nvSpPr>
          <p:spPr>
            <a:xfrm>
              <a:off x="5909688" y="4027779"/>
              <a:ext cx="835279" cy="229702"/>
            </a:xfrm>
            <a:custGeom>
              <a:rect b="b" l="l" r="r" t="t"/>
              <a:pathLst>
                <a:path extrusionOk="0" h="229702" w="835279">
                  <a:moveTo>
                    <a:pt x="0" y="0"/>
                  </a:moveTo>
                  <a:lnTo>
                    <a:pt x="835278" y="0"/>
                  </a:lnTo>
                  <a:lnTo>
                    <a:pt x="835278" y="229701"/>
                  </a:lnTo>
                  <a:lnTo>
                    <a:pt x="0" y="2297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36ea3695c7b_0_168"/>
            <p:cNvSpPr/>
            <p:nvPr/>
          </p:nvSpPr>
          <p:spPr>
            <a:xfrm>
              <a:off x="6744966" y="4027779"/>
              <a:ext cx="835279" cy="229702"/>
            </a:xfrm>
            <a:custGeom>
              <a:rect b="b" l="l" r="r" t="t"/>
              <a:pathLst>
                <a:path extrusionOk="0" h="229702" w="835279">
                  <a:moveTo>
                    <a:pt x="0" y="0"/>
                  </a:moveTo>
                  <a:lnTo>
                    <a:pt x="835279" y="0"/>
                  </a:lnTo>
                  <a:lnTo>
                    <a:pt x="835279" y="229701"/>
                  </a:lnTo>
                  <a:lnTo>
                    <a:pt x="0" y="2297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36ea3695c7b_0_168"/>
            <p:cNvSpPr/>
            <p:nvPr/>
          </p:nvSpPr>
          <p:spPr>
            <a:xfrm>
              <a:off x="8365567" y="2329411"/>
              <a:ext cx="1582291" cy="435130"/>
            </a:xfrm>
            <a:custGeom>
              <a:rect b="b" l="l" r="r" t="t"/>
              <a:pathLst>
                <a:path extrusionOk="0" h="435130" w="1582291">
                  <a:moveTo>
                    <a:pt x="0" y="0"/>
                  </a:moveTo>
                  <a:lnTo>
                    <a:pt x="1582291" y="0"/>
                  </a:lnTo>
                  <a:lnTo>
                    <a:pt x="1582291" y="435130"/>
                  </a:lnTo>
                  <a:lnTo>
                    <a:pt x="0" y="4351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g36ea3695c7b_0_168"/>
            <p:cNvSpPr/>
            <p:nvPr/>
          </p:nvSpPr>
          <p:spPr>
            <a:xfrm>
              <a:off x="10693424" y="4027779"/>
              <a:ext cx="1404922" cy="386353"/>
            </a:xfrm>
            <a:custGeom>
              <a:rect b="b" l="l" r="r" t="t"/>
              <a:pathLst>
                <a:path extrusionOk="0" h="386353" w="1404922">
                  <a:moveTo>
                    <a:pt x="0" y="0"/>
                  </a:moveTo>
                  <a:lnTo>
                    <a:pt x="1404922" y="0"/>
                  </a:lnTo>
                  <a:lnTo>
                    <a:pt x="1404922" y="386353"/>
                  </a:lnTo>
                  <a:lnTo>
                    <a:pt x="0" y="38635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g36ea3695c7b_0_168"/>
          <p:cNvSpPr txBox="1"/>
          <p:nvPr/>
        </p:nvSpPr>
        <p:spPr>
          <a:xfrm>
            <a:off x="918583" y="1199975"/>
            <a:ext cx="941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Instalação</a:t>
            </a:r>
            <a:endParaRPr sz="2200"/>
          </a:p>
        </p:txBody>
      </p:sp>
      <p:sp>
        <p:nvSpPr>
          <p:cNvPr id="246" name="Google Shape;246;g36ea3695c7b_0_168"/>
          <p:cNvSpPr/>
          <p:nvPr/>
        </p:nvSpPr>
        <p:spPr>
          <a:xfrm flipH="1" rot="7280803">
            <a:off x="8661716" y="6986467"/>
            <a:ext cx="2917330" cy="4081512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6ea3695c7b_0_168"/>
          <p:cNvSpPr txBox="1"/>
          <p:nvPr/>
        </p:nvSpPr>
        <p:spPr>
          <a:xfrm>
            <a:off x="11828650" y="8791350"/>
            <a:ext cx="417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08D49"/>
                </a:solidFill>
                <a:latin typeface="Roboto Mono"/>
                <a:ea typeface="Roboto Mono"/>
                <a:cs typeface="Roboto Mono"/>
                <a:sym typeface="Roboto Mono"/>
              </a:rPr>
              <a:t>Java version: 21</a:t>
            </a:r>
            <a:endParaRPr i="1" sz="1600">
              <a:solidFill>
                <a:srgbClr val="F08D4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8" name="Google Shape;248;g36ea3695c7b_0_168"/>
          <p:cNvSpPr txBox="1"/>
          <p:nvPr/>
        </p:nvSpPr>
        <p:spPr>
          <a:xfrm>
            <a:off x="11858350" y="7851250"/>
            <a:ext cx="456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java -version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g36ea3695c7b_0_168"/>
          <p:cNvSpPr txBox="1"/>
          <p:nvPr/>
        </p:nvSpPr>
        <p:spPr>
          <a:xfrm>
            <a:off x="11798325" y="7327175"/>
            <a:ext cx="37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No terminal, digite:</a:t>
            </a:r>
            <a:endParaRPr/>
          </a:p>
        </p:txBody>
      </p:sp>
      <p:sp>
        <p:nvSpPr>
          <p:cNvPr id="250" name="Google Shape;250;g36ea3695c7b_0_168"/>
          <p:cNvSpPr txBox="1"/>
          <p:nvPr/>
        </p:nvSpPr>
        <p:spPr>
          <a:xfrm>
            <a:off x="11743000" y="8281475"/>
            <a:ext cx="428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2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Você deverá ver algo como: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1" name="Google Shape;251;g36ea3695c7b_0_168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/>
              <a:t>JAVA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6ea3695c7b_0_269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g36ea3695c7b_0_269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g36ea3695c7b_0_269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259" name="Google Shape;259;g36ea3695c7b_0_269"/>
          <p:cNvSpPr txBox="1"/>
          <p:nvPr/>
        </p:nvSpPr>
        <p:spPr>
          <a:xfrm>
            <a:off x="6801817" y="2301206"/>
            <a:ext cx="468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MAVEN</a:t>
            </a:r>
            <a:endParaRPr/>
          </a:p>
        </p:txBody>
      </p:sp>
      <p:sp>
        <p:nvSpPr>
          <p:cNvPr id="260" name="Google Shape;260;g36ea3695c7b_0_269"/>
          <p:cNvSpPr txBox="1"/>
          <p:nvPr/>
        </p:nvSpPr>
        <p:spPr>
          <a:xfrm>
            <a:off x="3582922" y="8210145"/>
            <a:ext cx="117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Acessando o MAVEN</a:t>
            </a:r>
            <a:endParaRPr/>
          </a:p>
        </p:txBody>
      </p:sp>
      <p:pic>
        <p:nvPicPr>
          <p:cNvPr id="261" name="Google Shape;261;g36ea3695c7b_0_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1900" y="3814836"/>
            <a:ext cx="2804075" cy="3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6ea3695c7b_0_353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7" name="Google Shape;267;g36ea3695c7b_0_353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g36ea3695c7b_0_353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269" name="Google Shape;269;g36ea3695c7b_0_353"/>
          <p:cNvSpPr txBox="1"/>
          <p:nvPr/>
        </p:nvSpPr>
        <p:spPr>
          <a:xfrm>
            <a:off x="1044033" y="1466850"/>
            <a:ext cx="94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</p:txBody>
      </p:sp>
      <p:sp>
        <p:nvSpPr>
          <p:cNvPr id="270" name="Google Shape;270;g36ea3695c7b_0_353"/>
          <p:cNvSpPr txBox="1"/>
          <p:nvPr/>
        </p:nvSpPr>
        <p:spPr>
          <a:xfrm>
            <a:off x="3907764" y="3401503"/>
            <a:ext cx="10472400" cy="47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Maven é uma ferramenta de automação para projetos Java.</a:t>
            </a:r>
            <a:endParaRPr sz="33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1"/>
          </a:p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Ele facilita a compilação, testes e empacotamento do código, além de gerenciar automaticamente as dependências do projeto (bibliotecas externas). Com Maven, o desenvolvimento fica mais organizado, padronizado e eficiente.</a:t>
            </a:r>
            <a:endParaRPr sz="3391"/>
          </a:p>
        </p:txBody>
      </p:sp>
      <p:pic>
        <p:nvPicPr>
          <p:cNvPr id="271" name="Google Shape;271;g36ea3695c7b_0_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5725" y="1066712"/>
            <a:ext cx="1335025" cy="17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ea3695c7b_0_437"/>
          <p:cNvSpPr/>
          <p:nvPr/>
        </p:nvSpPr>
        <p:spPr>
          <a:xfrm>
            <a:off x="13198775" y="7036428"/>
            <a:ext cx="3556978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36ea3695c7b_0_437"/>
          <p:cNvSpPr/>
          <p:nvPr/>
        </p:nvSpPr>
        <p:spPr>
          <a:xfrm>
            <a:off x="13198775" y="8157478"/>
            <a:ext cx="3556978" cy="716399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36ea3695c7b_0_437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9" name="Google Shape;279;g36ea3695c7b_0_437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g36ea3695c7b_0_437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/>
              <a:t>Maven</a:t>
            </a:r>
            <a:endParaRPr/>
          </a:p>
        </p:txBody>
      </p:sp>
      <p:sp>
        <p:nvSpPr>
          <p:cNvPr id="281" name="Google Shape;281;g36ea3695c7b_0_437"/>
          <p:cNvSpPr txBox="1"/>
          <p:nvPr/>
        </p:nvSpPr>
        <p:spPr>
          <a:xfrm>
            <a:off x="918583" y="1199975"/>
            <a:ext cx="941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Instalação</a:t>
            </a:r>
            <a:endParaRPr sz="2200"/>
          </a:p>
        </p:txBody>
      </p:sp>
      <p:sp>
        <p:nvSpPr>
          <p:cNvPr id="282" name="Google Shape;282;g36ea3695c7b_0_437"/>
          <p:cNvSpPr txBox="1"/>
          <p:nvPr/>
        </p:nvSpPr>
        <p:spPr>
          <a:xfrm>
            <a:off x="8947425" y="1116275"/>
            <a:ext cx="3567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Baixar o </a:t>
            </a:r>
            <a:r>
              <a:rPr b="1" lang="en-US" sz="3288"/>
              <a:t>Maven</a:t>
            </a:r>
            <a:endParaRPr/>
          </a:p>
        </p:txBody>
      </p:sp>
      <p:sp>
        <p:nvSpPr>
          <p:cNvPr id="283" name="Google Shape;283;g36ea3695c7b_0_437"/>
          <p:cNvSpPr txBox="1"/>
          <p:nvPr/>
        </p:nvSpPr>
        <p:spPr>
          <a:xfrm>
            <a:off x="1047747" y="1569075"/>
            <a:ext cx="9706800" cy="8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46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8"/>
              <a:buFont typeface="Arial"/>
              <a:buAutoNum type="arabicPeriod"/>
            </a:pPr>
            <a:r>
              <a:rPr lang="en-US" sz="1658"/>
              <a:t>Baixe o Maven</a:t>
            </a:r>
            <a:endParaRPr sz="1658"/>
          </a:p>
          <a:p>
            <a:pPr indent="-333883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8"/>
              <a:buFont typeface="Arial"/>
              <a:buChar char="■"/>
            </a:pPr>
            <a:r>
              <a:rPr b="0" i="0" lang="en-US" sz="16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Acesse: </a:t>
            </a:r>
            <a:r>
              <a:rPr lang="en-US" sz="1658" u="sng">
                <a:solidFill>
                  <a:schemeClr val="hlink"/>
                </a:solidFill>
                <a:hlinkClick r:id="rId5"/>
              </a:rPr>
              <a:t>https://maven.apache.org/download.cgi</a:t>
            </a:r>
            <a:endParaRPr sz="1300"/>
          </a:p>
          <a:p>
            <a:pPr indent="-340233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Arial"/>
              <a:buChar char="■"/>
            </a:pPr>
            <a:r>
              <a:rPr lang="en-US" sz="1600">
                <a:solidFill>
                  <a:schemeClr val="dk1"/>
                </a:solidFill>
              </a:rPr>
              <a:t>Baixe a versão </a:t>
            </a:r>
            <a:r>
              <a:rPr b="1" lang="en-US" sz="1600">
                <a:solidFill>
                  <a:schemeClr val="dk1"/>
                </a:solidFill>
              </a:rPr>
              <a:t>binária zip</a:t>
            </a:r>
            <a:r>
              <a:rPr lang="en-US" sz="1600">
                <a:solidFill>
                  <a:schemeClr val="dk1"/>
                </a:solidFill>
              </a:rPr>
              <a:t> (ex: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apache-maven-3.9.10-bin.zip</a:t>
            </a:r>
            <a:r>
              <a:rPr lang="en-US" sz="1600">
                <a:solidFill>
                  <a:schemeClr val="dk1"/>
                </a:solidFill>
              </a:rPr>
              <a:t>).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(ou versão LTS atual).</a:t>
            </a:r>
            <a:endParaRPr b="0" i="0" sz="165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346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1658"/>
              <a:buAutoNum type="arabicPeriod"/>
            </a:pPr>
            <a:r>
              <a:rPr lang="en-US" sz="1658"/>
              <a:t>Extraia o arquivo</a:t>
            </a:r>
            <a:endParaRPr sz="1658"/>
          </a:p>
          <a:p>
            <a:pPr indent="-3175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solidFill>
                  <a:schemeClr val="dk1"/>
                </a:solidFill>
              </a:rPr>
              <a:t>Extraia o conteúdo para um local de sua preferência.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solidFill>
                  <a:schemeClr val="dk1"/>
                </a:solidFill>
              </a:rPr>
              <a:t>📁 </a:t>
            </a:r>
            <a:r>
              <a:rPr b="1" lang="en-US">
                <a:solidFill>
                  <a:schemeClr val="dk1"/>
                </a:solidFill>
              </a:rPr>
              <a:t>Exemplo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17500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C:\Program Files\Apache\Maven\apache-maven-3.9.10</a:t>
            </a:r>
            <a:endParaRPr/>
          </a:p>
          <a:p>
            <a:pPr indent="-18346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8"/>
              <a:buFont typeface="Arial"/>
              <a:buAutoNum type="arabicPeriod"/>
            </a:pPr>
            <a:r>
              <a:rPr lang="en-US" sz="1658"/>
              <a:t>Acesse as Variáveis de Ambiente</a:t>
            </a:r>
            <a:endParaRPr sz="1658"/>
          </a:p>
          <a:p>
            <a:pPr indent="-330200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</a:pPr>
            <a:r>
              <a:rPr lang="en-US" sz="1600">
                <a:solidFill>
                  <a:schemeClr val="dk1"/>
                </a:solidFill>
              </a:rPr>
              <a:t>Pressione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Windows + R</a:t>
            </a:r>
            <a:r>
              <a:rPr lang="en-US" sz="1600">
                <a:solidFill>
                  <a:schemeClr val="dk1"/>
                </a:solidFill>
              </a:rPr>
              <a:t>, digite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SystemPropertiesAdvanced</a:t>
            </a:r>
            <a:r>
              <a:rPr lang="en-US" sz="1600">
                <a:solidFill>
                  <a:schemeClr val="dk1"/>
                </a:solidFill>
              </a:rPr>
              <a:t> e clique em </a:t>
            </a:r>
            <a:r>
              <a:rPr b="1" lang="en-US" sz="1600">
                <a:solidFill>
                  <a:schemeClr val="dk1"/>
                </a:solidFill>
              </a:rPr>
              <a:t>OK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-US" sz="1600">
                <a:solidFill>
                  <a:schemeClr val="dk1"/>
                </a:solidFill>
              </a:rPr>
              <a:t>Clique no botão </a:t>
            </a:r>
            <a:r>
              <a:rPr b="1" lang="en-US" sz="1600">
                <a:solidFill>
                  <a:schemeClr val="dk1"/>
                </a:solidFill>
              </a:rPr>
              <a:t>“Variáveis de Ambiente…”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179783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Crie a variável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MAVEN_HOME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■"/>
            </a:pPr>
            <a:r>
              <a:rPr lang="en-US" sz="1600">
                <a:solidFill>
                  <a:schemeClr val="dk1"/>
                </a:solidFill>
              </a:rPr>
              <a:t>Na parte inferior (Variáveis do sistema), clique em </a:t>
            </a:r>
            <a:r>
              <a:rPr b="1" lang="en-US" sz="1600">
                <a:solidFill>
                  <a:schemeClr val="dk1"/>
                </a:solidFill>
              </a:rPr>
              <a:t>"Novo..."</a:t>
            </a:r>
            <a:endParaRPr b="1" sz="1600">
              <a:solidFill>
                <a:schemeClr val="dk1"/>
              </a:solidFill>
            </a:endParaRPr>
          </a:p>
          <a:p>
            <a:pPr indent="-330200" lvl="3" marL="18288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Nome da variável</a:t>
            </a:r>
            <a:r>
              <a:rPr lang="en-US" sz="1600">
                <a:solidFill>
                  <a:schemeClr val="dk1"/>
                </a:solidFill>
              </a:rPr>
              <a:t>: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MAVEN_HOME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3" marL="18288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●"/>
            </a:pPr>
            <a:r>
              <a:rPr b="1" lang="en-US" sz="1600">
                <a:solidFill>
                  <a:schemeClr val="dk1"/>
                </a:solidFill>
              </a:rPr>
              <a:t>Valor da variável</a:t>
            </a:r>
            <a:r>
              <a:rPr lang="en-US" sz="1600">
                <a:solidFill>
                  <a:schemeClr val="dk1"/>
                </a:solidFill>
              </a:rPr>
              <a:t>: caminho onde você extraiu o Maven </a:t>
            </a:r>
            <a:endParaRPr sz="1600">
              <a:solidFill>
                <a:schemeClr val="dk1"/>
              </a:solidFill>
            </a:endParaRPr>
          </a:p>
          <a:p>
            <a:pPr indent="-330200" lvl="4" marL="228600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○"/>
            </a:pPr>
            <a:r>
              <a:rPr lang="en-US" sz="1600">
                <a:solidFill>
                  <a:schemeClr val="dk1"/>
                </a:solidFill>
              </a:rPr>
              <a:t>👉 Exemplo:</a:t>
            </a:r>
            <a:endParaRPr sz="1600">
              <a:solidFill>
                <a:schemeClr val="dk1"/>
              </a:solidFill>
            </a:endParaRPr>
          </a:p>
          <a:p>
            <a:pPr indent="-330200" lvl="4" marL="22860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○"/>
            </a:pP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C:\Program Files\Apache\Maven\apache-maven-3.9.10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3" marL="18288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●"/>
            </a:pPr>
            <a:r>
              <a:rPr lang="en-US" sz="1600">
                <a:solidFill>
                  <a:schemeClr val="dk1"/>
                </a:solidFill>
              </a:rPr>
              <a:t>Clique em </a:t>
            </a:r>
            <a:r>
              <a:rPr b="1" lang="en-US" sz="1600">
                <a:solidFill>
                  <a:schemeClr val="dk1"/>
                </a:solidFill>
              </a:rPr>
              <a:t>OK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179783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</a:rPr>
              <a:t>Atualize a variável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endParaRPr sz="16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21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Ainda em </a:t>
            </a:r>
            <a:r>
              <a:rPr b="1" lang="en-US" sz="1500">
                <a:solidFill>
                  <a:schemeClr val="dk1"/>
                </a:solidFill>
              </a:rPr>
              <a:t>Variáveis do sistema</a:t>
            </a:r>
            <a:r>
              <a:rPr lang="en-US" sz="1500">
                <a:solidFill>
                  <a:schemeClr val="dk1"/>
                </a:solidFill>
              </a:rPr>
              <a:t>, localize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n-US" sz="1500">
                <a:solidFill>
                  <a:schemeClr val="dk1"/>
                </a:solidFill>
              </a:rPr>
              <a:t> e clique em </a:t>
            </a:r>
            <a:r>
              <a:rPr b="1" lang="en-US" sz="1500">
                <a:solidFill>
                  <a:schemeClr val="dk1"/>
                </a:solidFill>
              </a:rPr>
              <a:t>Editar…</a:t>
            </a:r>
            <a:br>
              <a:rPr b="1"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 ⚠️ </a:t>
            </a:r>
            <a:r>
              <a:rPr b="1" lang="en-US" sz="1500">
                <a:solidFill>
                  <a:schemeClr val="dk1"/>
                </a:solidFill>
              </a:rPr>
              <a:t>Atenção: não altere o nome!</a:t>
            </a:r>
            <a:br>
              <a:rPr b="1" lang="en-US" sz="1500">
                <a:solidFill>
                  <a:schemeClr val="dk1"/>
                </a:solidFill>
              </a:rPr>
            </a:br>
            <a:endParaRPr b="1" sz="1500">
              <a:solidFill>
                <a:schemeClr val="dk1"/>
              </a:solidFill>
            </a:endParaRPr>
          </a:p>
          <a:p>
            <a:pPr indent="-36195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2100"/>
              <a:buFont typeface="Roboto Mono"/>
              <a:buChar char="■"/>
            </a:pPr>
            <a:r>
              <a:rPr lang="en-US" sz="1500">
                <a:solidFill>
                  <a:schemeClr val="dk1"/>
                </a:solidFill>
              </a:rPr>
              <a:t>Vá até o final da lista e clique em </a:t>
            </a:r>
            <a:r>
              <a:rPr b="1" lang="en-US" sz="1500">
                <a:solidFill>
                  <a:schemeClr val="dk1"/>
                </a:solidFill>
              </a:rPr>
              <a:t>Novo</a:t>
            </a:r>
            <a:r>
              <a:rPr lang="en-US" sz="1500">
                <a:solidFill>
                  <a:schemeClr val="dk1"/>
                </a:solidFill>
              </a:rPr>
              <a:t>.</a:t>
            </a:r>
            <a:br>
              <a:rPr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 Adicione:</a:t>
            </a:r>
            <a:endParaRPr sz="1500">
              <a:solidFill>
                <a:schemeClr val="dk1"/>
              </a:solidFill>
            </a:endParaRPr>
          </a:p>
          <a:p>
            <a:pPr indent="-330200" lvl="4" marL="22860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600"/>
              <a:buFont typeface="Roboto Mono"/>
              <a:buChar char="○"/>
            </a:pP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C:\Program Files\Apache\Maven\apache-maven-3.9.10\bin</a:t>
            </a:r>
            <a:endParaRPr i="1" sz="1500">
              <a:solidFill>
                <a:schemeClr val="dk1"/>
              </a:solidFill>
            </a:endParaRPr>
          </a:p>
          <a:p>
            <a:pPr indent="-202516" lvl="1" marL="379632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8"/>
              <a:buFont typeface="Arial"/>
              <a:buAutoNum type="arabicPeriod"/>
            </a:pPr>
            <a:r>
              <a:rPr lang="en-US" sz="1600"/>
              <a:t>Teste a instalação</a:t>
            </a:r>
            <a:endParaRPr sz="1600"/>
          </a:p>
          <a:p>
            <a:pPr indent="-3683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Pressione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Windows + R</a:t>
            </a:r>
            <a:r>
              <a:rPr lang="en-US" sz="1600">
                <a:solidFill>
                  <a:schemeClr val="dk1"/>
                </a:solidFill>
              </a:rPr>
              <a:t>, digite </a:t>
            </a:r>
            <a:r>
              <a:rPr lang="en-US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en-US" sz="1600">
                <a:solidFill>
                  <a:schemeClr val="dk1"/>
                </a:solidFill>
              </a:rPr>
              <a:t> e pressione </a:t>
            </a:r>
            <a:r>
              <a:rPr b="1" lang="en-US" sz="1600">
                <a:solidFill>
                  <a:schemeClr val="dk1"/>
                </a:solidFill>
              </a:rPr>
              <a:t>Enter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84" name="Google Shape;284;g36ea3695c7b_0_437"/>
          <p:cNvSpPr/>
          <p:nvPr/>
        </p:nvSpPr>
        <p:spPr>
          <a:xfrm flipH="1" rot="6604292">
            <a:off x="9225840" y="6604838"/>
            <a:ext cx="3010499" cy="4152360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g36ea3695c7b_0_4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43400" y="1063787"/>
            <a:ext cx="1335025" cy="17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36ea3695c7b_0_437"/>
          <p:cNvSpPr txBox="1"/>
          <p:nvPr/>
        </p:nvSpPr>
        <p:spPr>
          <a:xfrm>
            <a:off x="12403725" y="8119175"/>
            <a:ext cx="41727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Apache Maven 3.9.6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Java version: 21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7" name="Google Shape;287;g36ea3695c7b_0_437"/>
          <p:cNvSpPr txBox="1"/>
          <p:nvPr/>
        </p:nvSpPr>
        <p:spPr>
          <a:xfrm>
            <a:off x="13043025" y="71790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914D"/>
                </a:solidFill>
                <a:latin typeface="Roboto Mono"/>
                <a:ea typeface="Roboto Mono"/>
                <a:cs typeface="Roboto Mono"/>
                <a:sym typeface="Roboto Mono"/>
              </a:rPr>
              <a:t>mvn -v</a:t>
            </a:r>
            <a:endParaRPr i="1" sz="1600">
              <a:solidFill>
                <a:srgbClr val="FF914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8" name="Google Shape;288;g36ea3695c7b_0_437"/>
          <p:cNvSpPr txBox="1"/>
          <p:nvPr/>
        </p:nvSpPr>
        <p:spPr>
          <a:xfrm>
            <a:off x="12602000" y="6655000"/>
            <a:ext cx="37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2" marL="137160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No terminal, digite:</a:t>
            </a:r>
            <a:endParaRPr/>
          </a:p>
        </p:txBody>
      </p:sp>
      <p:sp>
        <p:nvSpPr>
          <p:cNvPr id="289" name="Google Shape;289;g36ea3695c7b_0_437"/>
          <p:cNvSpPr txBox="1"/>
          <p:nvPr/>
        </p:nvSpPr>
        <p:spPr>
          <a:xfrm>
            <a:off x="12546675" y="7609300"/>
            <a:ext cx="428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2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</a:pPr>
            <a:r>
              <a:rPr lang="en-US" sz="1600">
                <a:solidFill>
                  <a:schemeClr val="dk1"/>
                </a:solidFill>
              </a:rPr>
              <a:t>Você deverá ver algo como: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90" name="Google Shape;290;g36ea3695c7b_0_4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81850" y="3020325"/>
            <a:ext cx="7819526" cy="34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36ea3695c7b_0_437"/>
          <p:cNvSpPr/>
          <p:nvPr/>
        </p:nvSpPr>
        <p:spPr>
          <a:xfrm flipH="1" rot="7460125">
            <a:off x="8183896" y="3736655"/>
            <a:ext cx="1095553" cy="2291048"/>
          </a:xfrm>
          <a:custGeom>
            <a:rect b="b" l="l" r="r" t="t"/>
            <a:pathLst>
              <a:path extrusionOk="0" h="2336641" w="1977382">
                <a:moveTo>
                  <a:pt x="0" y="2336641"/>
                </a:moveTo>
                <a:lnTo>
                  <a:pt x="1977382" y="2336641"/>
                </a:lnTo>
                <a:lnTo>
                  <a:pt x="1977382" y="0"/>
                </a:lnTo>
                <a:lnTo>
                  <a:pt x="0" y="0"/>
                </a:lnTo>
                <a:lnTo>
                  <a:pt x="0" y="233664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ea3695c7b_0_531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g36ea3695c7b_0_531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g36ea3695c7b_0_531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299" name="Google Shape;299;g36ea3695c7b_0_531"/>
          <p:cNvSpPr txBox="1"/>
          <p:nvPr/>
        </p:nvSpPr>
        <p:spPr>
          <a:xfrm>
            <a:off x="6801817" y="2301206"/>
            <a:ext cx="468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Extensions</a:t>
            </a:r>
            <a:endParaRPr/>
          </a:p>
        </p:txBody>
      </p:sp>
      <p:sp>
        <p:nvSpPr>
          <p:cNvPr id="300" name="Google Shape;300;g36ea3695c7b_0_531"/>
          <p:cNvSpPr txBox="1"/>
          <p:nvPr/>
        </p:nvSpPr>
        <p:spPr>
          <a:xfrm>
            <a:off x="1826525" y="8210150"/>
            <a:ext cx="1553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Acessando Extensions VSCODE para JAVA</a:t>
            </a:r>
            <a:endParaRPr/>
          </a:p>
        </p:txBody>
      </p:sp>
      <p:pic>
        <p:nvPicPr>
          <p:cNvPr id="301" name="Google Shape;301;g36ea3695c7b_0_5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425" y="4206856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ea3695c7b_0_615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g36ea3695c7b_0_615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g36ea3695c7b_0_615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309" name="Google Shape;309;g36ea3695c7b_0_615"/>
          <p:cNvSpPr txBox="1"/>
          <p:nvPr/>
        </p:nvSpPr>
        <p:spPr>
          <a:xfrm>
            <a:off x="1044033" y="1466850"/>
            <a:ext cx="94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</p:txBody>
      </p:sp>
      <p:sp>
        <p:nvSpPr>
          <p:cNvPr id="310" name="Google Shape;310;g36ea3695c7b_0_615"/>
          <p:cNvSpPr txBox="1"/>
          <p:nvPr/>
        </p:nvSpPr>
        <p:spPr>
          <a:xfrm>
            <a:off x="4506875" y="2328750"/>
            <a:ext cx="10193100" cy="7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O Extension Pack for Java é um pacote de extensões oficial da Microsoft para programar em Java no Visual Studio Code.</a:t>
            </a:r>
            <a:endParaRPr sz="33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1"/>
          </a:p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Ele inclui tudo que você precisa para começar a desenvolver em Java: suporte à linguagem, depuração, IntelliSense (autocompletar), gerenciamento de projetos com Maven ou Gradle, e execução de testes.</a:t>
            </a:r>
            <a:endParaRPr sz="33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1"/>
          </a:p>
          <a:p>
            <a:pPr indent="-36609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1"/>
              <a:buFont typeface="Arial"/>
              <a:buChar char="•"/>
            </a:pPr>
            <a:r>
              <a:rPr lang="en-US" sz="3391"/>
              <a:t>É ideal para quem quer uma experiência completa de desenvolvimento Java dentro do VS Code, de forma leve e prática.</a:t>
            </a:r>
            <a:endParaRPr sz="3391"/>
          </a:p>
        </p:txBody>
      </p:sp>
      <p:pic>
        <p:nvPicPr>
          <p:cNvPr id="311" name="Google Shape;311;g36ea3695c7b_0_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95425" y="1206300"/>
            <a:ext cx="1383000" cy="13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9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" name="Google Shape;317;p9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318" name="Google Shape;318;p9"/>
          <p:cNvSpPr txBox="1"/>
          <p:nvPr/>
        </p:nvSpPr>
        <p:spPr>
          <a:xfrm>
            <a:off x="2667000" y="1097165"/>
            <a:ext cx="947487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1: Configuração do Ambiente</a:t>
            </a:r>
            <a:endParaRPr/>
          </a:p>
        </p:txBody>
      </p:sp>
      <p:sp>
        <p:nvSpPr>
          <p:cNvPr id="319" name="Google Shape;319;p9"/>
          <p:cNvSpPr txBox="1"/>
          <p:nvPr/>
        </p:nvSpPr>
        <p:spPr>
          <a:xfrm>
            <a:off x="644953" y="2285722"/>
            <a:ext cx="10816632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•💻 Configurar IDE (VS Code com extensões Java)</a:t>
            </a:r>
            <a:endParaRPr/>
          </a:p>
        </p:txBody>
      </p:sp>
      <p:sp>
        <p:nvSpPr>
          <p:cNvPr id="320" name="Google Shape;320;p9"/>
          <p:cNvSpPr/>
          <p:nvPr/>
        </p:nvSpPr>
        <p:spPr>
          <a:xfrm>
            <a:off x="15475144" y="505526"/>
            <a:ext cx="1035295" cy="1374872"/>
          </a:xfrm>
          <a:custGeom>
            <a:rect b="b" l="l" r="r" t="t"/>
            <a:pathLst>
              <a:path extrusionOk="0" h="1374872" w="1035295">
                <a:moveTo>
                  <a:pt x="0" y="0"/>
                </a:moveTo>
                <a:lnTo>
                  <a:pt x="1035295" y="0"/>
                </a:lnTo>
                <a:lnTo>
                  <a:pt x="1035295" y="1374872"/>
                </a:lnTo>
                <a:lnTo>
                  <a:pt x="0" y="137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1" name="Google Shape;321;p9"/>
          <p:cNvGrpSpPr/>
          <p:nvPr/>
        </p:nvGrpSpPr>
        <p:grpSpPr>
          <a:xfrm>
            <a:off x="3593625" y="5831601"/>
            <a:ext cx="12399167" cy="3673253"/>
            <a:chOff x="0" y="0"/>
            <a:chExt cx="16532222" cy="4897671"/>
          </a:xfrm>
        </p:grpSpPr>
        <p:sp>
          <p:nvSpPr>
            <p:cNvPr id="322" name="Google Shape;322;p9"/>
            <p:cNvSpPr/>
            <p:nvPr/>
          </p:nvSpPr>
          <p:spPr>
            <a:xfrm>
              <a:off x="0" y="0"/>
              <a:ext cx="16532222" cy="4897671"/>
            </a:xfrm>
            <a:custGeom>
              <a:rect b="b" l="l" r="r" t="t"/>
              <a:pathLst>
                <a:path extrusionOk="0" h="4897671" w="16532222">
                  <a:moveTo>
                    <a:pt x="0" y="0"/>
                  </a:moveTo>
                  <a:lnTo>
                    <a:pt x="16532222" y="0"/>
                  </a:lnTo>
                  <a:lnTo>
                    <a:pt x="16532222" y="4897671"/>
                  </a:lnTo>
                  <a:lnTo>
                    <a:pt x="0" y="48976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9"/>
            <p:cNvSpPr txBox="1"/>
            <p:nvPr/>
          </p:nvSpPr>
          <p:spPr>
            <a:xfrm>
              <a:off x="497447" y="4027322"/>
              <a:ext cx="506384" cy="70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638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29">
                  <a:solidFill>
                    <a:srgbClr val="E30613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324" name="Google Shape;324;p9"/>
            <p:cNvSpPr txBox="1"/>
            <p:nvPr/>
          </p:nvSpPr>
          <p:spPr>
            <a:xfrm>
              <a:off x="887463" y="1261266"/>
              <a:ext cx="506384" cy="70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638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29">
                  <a:solidFill>
                    <a:srgbClr val="E30613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325" name="Google Shape;325;p9"/>
            <p:cNvSpPr txBox="1"/>
            <p:nvPr/>
          </p:nvSpPr>
          <p:spPr>
            <a:xfrm>
              <a:off x="12775503" y="3703970"/>
              <a:ext cx="506384" cy="70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638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29">
                  <a:solidFill>
                    <a:srgbClr val="E30613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326" name="Google Shape;326;p9"/>
            <p:cNvSpPr txBox="1"/>
            <p:nvPr/>
          </p:nvSpPr>
          <p:spPr>
            <a:xfrm>
              <a:off x="1184969" y="1921905"/>
              <a:ext cx="506384" cy="703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638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29">
                  <a:solidFill>
                    <a:srgbClr val="E30613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327" name="Google Shape;327;p9"/>
          <p:cNvSpPr txBox="1"/>
          <p:nvPr/>
        </p:nvSpPr>
        <p:spPr>
          <a:xfrm>
            <a:off x="14244" y="2891817"/>
            <a:ext cx="11295362" cy="545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Abrir o VS Code e Instalar Extensões para Java</a:t>
            </a:r>
            <a:endParaRPr/>
          </a:p>
        </p:txBody>
      </p:sp>
      <p:sp>
        <p:nvSpPr>
          <p:cNvPr id="328" name="Google Shape;328;p9"/>
          <p:cNvSpPr txBox="1"/>
          <p:nvPr/>
        </p:nvSpPr>
        <p:spPr>
          <a:xfrm>
            <a:off x="626819" y="3677257"/>
            <a:ext cx="3823164" cy="411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 o VS Code:</a:t>
            </a:r>
            <a:endParaRPr/>
          </a:p>
        </p:txBody>
      </p:sp>
      <p:sp>
        <p:nvSpPr>
          <p:cNvPr id="329" name="Google Shape;329;p9"/>
          <p:cNvSpPr txBox="1"/>
          <p:nvPr/>
        </p:nvSpPr>
        <p:spPr>
          <a:xfrm>
            <a:off x="1133981" y="4058163"/>
            <a:ext cx="49194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8654" lvl="1" marL="537308" marR="0" rtl="0" algn="l">
              <a:lnSpc>
                <a:spcPct val="1164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8"/>
              <a:buAutoNum type="arabicPeriod"/>
            </a:pPr>
            <a:r>
              <a:rPr i="0" lang="en-US" sz="2488" u="none" cap="none" strike="noStrike">
                <a:solidFill>
                  <a:srgbClr val="000000"/>
                </a:solidFill>
              </a:rPr>
              <a:t>Clica em Extensions</a:t>
            </a:r>
            <a:endParaRPr/>
          </a:p>
          <a:p>
            <a:pPr indent="-268654" lvl="1" marL="537308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8"/>
              <a:buAutoNum type="arabicPeriod"/>
            </a:pPr>
            <a:r>
              <a:rPr i="0" lang="en-US" sz="2488" u="none" cap="none" strike="noStrike">
                <a:solidFill>
                  <a:srgbClr val="000000"/>
                </a:solidFill>
              </a:rPr>
              <a:t>Digita Extension Java Pack</a:t>
            </a:r>
            <a:endParaRPr/>
          </a:p>
          <a:p>
            <a:pPr indent="-268654" lvl="1" marL="537308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8"/>
              <a:buAutoNum type="arabicPeriod"/>
            </a:pPr>
            <a:r>
              <a:rPr i="0" lang="en-US" sz="2488" u="none" cap="none" strike="noStrike">
                <a:solidFill>
                  <a:srgbClr val="000000"/>
                </a:solidFill>
              </a:rPr>
              <a:t>Clica na extensão</a:t>
            </a:r>
            <a:endParaRPr/>
          </a:p>
          <a:p>
            <a:pPr indent="-268654" lvl="1" marL="537308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8"/>
              <a:buAutoNum type="arabicPeriod"/>
            </a:pPr>
            <a:r>
              <a:rPr i="0" lang="en-US" sz="2488" u="none" cap="none" strike="noStrike">
                <a:solidFill>
                  <a:srgbClr val="000000"/>
                </a:solidFill>
              </a:rPr>
              <a:t>Clica em Install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6ea3695c7b_0_699"/>
          <p:cNvSpPr/>
          <p:nvPr/>
        </p:nvSpPr>
        <p:spPr>
          <a:xfrm>
            <a:off x="530275" y="4775075"/>
            <a:ext cx="8199770" cy="2003914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36ea3695c7b_0_699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g36ea3695c7b_0_699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g36ea3695c7b_0_699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</p:txBody>
      </p:sp>
      <p:sp>
        <p:nvSpPr>
          <p:cNvPr id="338" name="Google Shape;338;g36ea3695c7b_0_699"/>
          <p:cNvSpPr txBox="1"/>
          <p:nvPr/>
        </p:nvSpPr>
        <p:spPr>
          <a:xfrm>
            <a:off x="1044033" y="1524000"/>
            <a:ext cx="94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Guia de Instalação</a:t>
            </a:r>
            <a:endParaRPr/>
          </a:p>
        </p:txBody>
      </p:sp>
      <p:sp>
        <p:nvSpPr>
          <p:cNvPr id="339" name="Google Shape;339;g36ea3695c7b_0_699"/>
          <p:cNvSpPr txBox="1"/>
          <p:nvPr/>
        </p:nvSpPr>
        <p:spPr>
          <a:xfrm>
            <a:off x="731588" y="2380575"/>
            <a:ext cx="83436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Executar o teste </a:t>
            </a:r>
            <a:r>
              <a:rPr b="1" lang="en-US" sz="3088"/>
              <a:t>no terminal do VSCODE</a:t>
            </a:r>
            <a:endParaRPr sz="1200"/>
          </a:p>
        </p:txBody>
      </p:sp>
      <p:sp>
        <p:nvSpPr>
          <p:cNvPr id="340" name="Google Shape;340;g36ea3695c7b_0_699"/>
          <p:cNvSpPr txBox="1"/>
          <p:nvPr/>
        </p:nvSpPr>
        <p:spPr>
          <a:xfrm>
            <a:off x="9144000" y="3528581"/>
            <a:ext cx="71442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executar seu primeiro programa Java:</a:t>
            </a:r>
            <a:endParaRPr/>
          </a:p>
          <a:p>
            <a:pPr indent="0" lvl="0" marL="0" marR="0" rtl="0" algn="ctr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36ea3695c7b_0_699"/>
          <p:cNvSpPr txBox="1"/>
          <p:nvPr/>
        </p:nvSpPr>
        <p:spPr>
          <a:xfrm>
            <a:off x="9509992" y="4289107"/>
            <a:ext cx="49194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b="1" lang="en-US" sz="2488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Run</a:t>
            </a: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acima do main ou use:</a:t>
            </a:r>
            <a:endParaRPr/>
          </a:p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6ea3695c7b_0_699"/>
          <p:cNvSpPr txBox="1"/>
          <p:nvPr/>
        </p:nvSpPr>
        <p:spPr>
          <a:xfrm>
            <a:off x="9509992" y="5423940"/>
            <a:ext cx="49194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Ctrl + F5</a:t>
            </a:r>
            <a:endParaRPr/>
          </a:p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6ea3695c7b_0_699"/>
          <p:cNvSpPr txBox="1"/>
          <p:nvPr/>
        </p:nvSpPr>
        <p:spPr>
          <a:xfrm>
            <a:off x="530275" y="7175675"/>
            <a:ext cx="82947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Você deverá ver a mensagem "</a:t>
            </a:r>
            <a:r>
              <a:rPr lang="en-US" sz="1987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Hello, World!</a:t>
            </a:r>
            <a:r>
              <a:rPr lang="en-US" sz="19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no terminal integrado do VS Code, confirmando que seu ambiente de desenvolvimento Java está funcionando corretamente.</a:t>
            </a:r>
            <a:endParaRPr sz="900"/>
          </a:p>
          <a:p>
            <a:pPr indent="0" lvl="0" marL="0" marR="0" rtl="0" algn="l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36ea3695c7b_0_699"/>
          <p:cNvSpPr txBox="1"/>
          <p:nvPr/>
        </p:nvSpPr>
        <p:spPr>
          <a:xfrm>
            <a:off x="-447289" y="3219824"/>
            <a:ext cx="71442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 um arquivo </a:t>
            </a:r>
            <a:r>
              <a:rPr b="1" lang="en-US" sz="2488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teste.java</a:t>
            </a:r>
            <a:endParaRPr/>
          </a:p>
        </p:txBody>
      </p:sp>
      <p:sp>
        <p:nvSpPr>
          <p:cNvPr id="345" name="Google Shape;345;g36ea3695c7b_0_699"/>
          <p:cNvSpPr txBox="1"/>
          <p:nvPr/>
        </p:nvSpPr>
        <p:spPr>
          <a:xfrm>
            <a:off x="-332128" y="3995306"/>
            <a:ext cx="6249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Insiro o script abaixo:</a:t>
            </a:r>
            <a:endParaRPr/>
          </a:p>
        </p:txBody>
      </p:sp>
      <p:cxnSp>
        <p:nvCxnSpPr>
          <p:cNvPr id="346" name="Google Shape;346;g36ea3695c7b_0_699"/>
          <p:cNvCxnSpPr/>
          <p:nvPr/>
        </p:nvCxnSpPr>
        <p:spPr>
          <a:xfrm rot="10800000">
            <a:off x="8893250" y="2671925"/>
            <a:ext cx="33600" cy="7205700"/>
          </a:xfrm>
          <a:prstGeom prst="straightConnector1">
            <a:avLst/>
          </a:prstGeom>
          <a:noFill/>
          <a:ln cap="flat" cmpd="sng" w="38100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g36ea3695c7b_0_699"/>
          <p:cNvSpPr txBox="1"/>
          <p:nvPr/>
        </p:nvSpPr>
        <p:spPr>
          <a:xfrm>
            <a:off x="1835862" y="4996989"/>
            <a:ext cx="577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CC99C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CC99CD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F8C555"/>
                </a:solidFill>
                <a:latin typeface="Consolas"/>
                <a:ea typeface="Consolas"/>
                <a:cs typeface="Consolas"/>
                <a:sym typeface="Consolas"/>
              </a:rPr>
              <a:t>HelloWorld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n-US" sz="1800">
                <a:solidFill>
                  <a:srgbClr val="CC99CD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CC99CD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CC99CD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F08D49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800">
                <a:solidFill>
                  <a:srgbClr val="F8C555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args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en-US" sz="1800">
                <a:solidFill>
                  <a:srgbClr val="F8C555"/>
                </a:solidFill>
                <a:latin typeface="Consolas"/>
                <a:ea typeface="Consolas"/>
                <a:cs typeface="Consolas"/>
                <a:sym typeface="Consolas"/>
              </a:rPr>
              <a:t>System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en-US" sz="1800">
                <a:solidFill>
                  <a:srgbClr val="F08D49"/>
                </a:solidFill>
                <a:latin typeface="Consolas"/>
                <a:ea typeface="Consolas"/>
                <a:cs typeface="Consolas"/>
                <a:sym typeface="Consolas"/>
              </a:rPr>
              <a:t>prim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800">
                <a:solidFill>
                  <a:srgbClr val="F08D49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800">
                <a:solidFill>
                  <a:srgbClr val="7EC699"/>
                </a:solidFill>
                <a:latin typeface="Consolas"/>
                <a:ea typeface="Consolas"/>
                <a:cs typeface="Consolas"/>
                <a:sym typeface="Consolas"/>
              </a:rPr>
              <a:t>"Hello, World!"</a:t>
            </a: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0" i="0" lang="en-US" sz="1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8" name="Google Shape;348;g36ea3695c7b_0_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275" y="8273625"/>
            <a:ext cx="8199775" cy="15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36ea3695c7b_0_6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15671" y="1184089"/>
            <a:ext cx="1562675" cy="15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36ea3695c7b_0_699"/>
          <p:cNvSpPr txBox="1"/>
          <p:nvPr/>
        </p:nvSpPr>
        <p:spPr>
          <a:xfrm>
            <a:off x="11080375" y="8554725"/>
            <a:ext cx="46353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88"/>
              <a:t>Este é apenas um teste </a:t>
            </a:r>
            <a:r>
              <a:rPr b="1" lang="en-US" sz="2488"/>
              <a:t>inicial</a:t>
            </a:r>
            <a:r>
              <a:rPr b="1" lang="en-US" sz="2488"/>
              <a:t>!</a:t>
            </a:r>
            <a:br>
              <a:rPr b="1" lang="en-US" sz="2488"/>
            </a:br>
            <a:r>
              <a:rPr b="1" lang="en-US" sz="2488"/>
              <a:t>Todo o projeto será realizado com Spring</a:t>
            </a:r>
            <a:endParaRPr b="1" sz="248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36ea3695c7b_0_6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58450" y="6252550"/>
            <a:ext cx="2419924" cy="241992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36ea3695c7b_0_699"/>
          <p:cNvSpPr/>
          <p:nvPr/>
        </p:nvSpPr>
        <p:spPr>
          <a:xfrm rot="-5400000">
            <a:off x="16313778" y="8428955"/>
            <a:ext cx="1518853" cy="1658691"/>
          </a:xfrm>
          <a:custGeom>
            <a:rect b="b" l="l" r="r" t="t"/>
            <a:pathLst>
              <a:path extrusionOk="0" h="1658691" w="1518853">
                <a:moveTo>
                  <a:pt x="0" y="0"/>
                </a:moveTo>
                <a:lnTo>
                  <a:pt x="1518852" y="0"/>
                </a:lnTo>
                <a:lnTo>
                  <a:pt x="1518852" y="1658690"/>
                </a:lnTo>
                <a:lnTo>
                  <a:pt x="0" y="1658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"/>
          <p:cNvSpPr/>
          <p:nvPr/>
        </p:nvSpPr>
        <p:spPr>
          <a:xfrm>
            <a:off x="10695500" y="1057830"/>
            <a:ext cx="9528785" cy="8200470"/>
          </a:xfrm>
          <a:custGeom>
            <a:rect b="b" l="l" r="r" t="t"/>
            <a:pathLst>
              <a:path extrusionOk="0" h="8200470" w="9528785">
                <a:moveTo>
                  <a:pt x="0" y="0"/>
                </a:moveTo>
                <a:lnTo>
                  <a:pt x="9528785" y="0"/>
                </a:lnTo>
                <a:lnTo>
                  <a:pt x="9528785" y="8200470"/>
                </a:lnTo>
                <a:lnTo>
                  <a:pt x="0" y="8200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409304" y="2704465"/>
            <a:ext cx="8649096" cy="5344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Boas-vindas </a:t>
            </a:r>
            <a:endParaRPr/>
          </a:p>
          <a:p>
            <a:pPr indent="0" lvl="0" marL="0" marR="0" rtl="0" algn="l">
              <a:lnSpc>
                <a:spcPct val="1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Tema Central</a:t>
            </a:r>
            <a:endParaRPr/>
          </a:p>
          <a:p>
            <a:pPr indent="0" lvl="0" marL="0" marR="0" rtl="0" algn="l">
              <a:lnSpc>
                <a:spcPct val="1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Desenvolvimento do Conteúdo</a:t>
            </a:r>
            <a:endParaRPr/>
          </a:p>
          <a:p>
            <a:pPr indent="0" lvl="0" marL="0" marR="0" rtl="0" algn="l">
              <a:lnSpc>
                <a:spcPct val="1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Contextualização – Onde Usamos</a:t>
            </a:r>
            <a:endParaRPr/>
          </a:p>
          <a:p>
            <a:pPr indent="0" lvl="0" marL="0" marR="0" rtl="0" algn="l">
              <a:lnSpc>
                <a:spcPct val="1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Intervalo / Parada Técnica</a:t>
            </a:r>
            <a:endParaRPr/>
          </a:p>
          <a:p>
            <a:pPr indent="0" lvl="0" marL="0" marR="0" rtl="0" algn="l">
              <a:lnSpc>
                <a:spcPct val="1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Demonstração / Tipo de Aplicação</a:t>
            </a:r>
            <a:endParaRPr/>
          </a:p>
          <a:p>
            <a:pPr indent="0" lvl="0" marL="0" marR="0" rtl="0" algn="l">
              <a:lnSpc>
                <a:spcPct val="1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Ambiente Virtual de Aprendizagem</a:t>
            </a:r>
            <a:endParaRPr/>
          </a:p>
          <a:p>
            <a:pPr indent="0" lvl="0" marL="0" marR="0" rtl="0" algn="l">
              <a:lnSpc>
                <a:spcPct val="18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Fechamento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1038225" y="3073149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038225" y="3702368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038225" y="4331587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1038225" y="4960806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038225" y="5590025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1038225" y="6219244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1038225" y="6848462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1038225" y="7477681"/>
            <a:ext cx="202018" cy="374764"/>
          </a:xfrm>
          <a:custGeom>
            <a:rect b="b" l="l" r="r" t="t"/>
            <a:pathLst>
              <a:path extrusionOk="0" h="374764" w="202018">
                <a:moveTo>
                  <a:pt x="0" y="0"/>
                </a:moveTo>
                <a:lnTo>
                  <a:pt x="202018" y="0"/>
                </a:lnTo>
                <a:lnTo>
                  <a:pt x="202018" y="374764"/>
                </a:lnTo>
                <a:lnTo>
                  <a:pt x="0" y="374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 rot="567872">
            <a:off x="12773374" y="3054930"/>
            <a:ext cx="5373052" cy="5373053"/>
          </a:xfrm>
          <a:custGeom>
            <a:rect b="b" l="l" r="r" t="t"/>
            <a:pathLst>
              <a:path extrusionOk="0" h="7164070" w="7164070">
                <a:moveTo>
                  <a:pt x="0" y="0"/>
                </a:moveTo>
                <a:lnTo>
                  <a:pt x="7164070" y="0"/>
                </a:lnTo>
                <a:lnTo>
                  <a:pt x="7164070" y="7164070"/>
                </a:lnTo>
                <a:lnTo>
                  <a:pt x="0" y="7164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034770" y="1752186"/>
            <a:ext cx="11910089" cy="804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" name="Google Shape;357;p10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10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359" name="Google Shape;359;p10"/>
          <p:cNvSpPr txBox="1"/>
          <p:nvPr/>
        </p:nvSpPr>
        <p:spPr>
          <a:xfrm>
            <a:off x="2667000" y="1097165"/>
            <a:ext cx="1032831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2: Criação do Projeto Spring Boot</a:t>
            </a:r>
            <a:endParaRPr/>
          </a:p>
        </p:txBody>
      </p:sp>
      <p:sp>
        <p:nvSpPr>
          <p:cNvPr id="360" name="Google Shape;360;p10"/>
          <p:cNvSpPr txBox="1"/>
          <p:nvPr/>
        </p:nvSpPr>
        <p:spPr>
          <a:xfrm>
            <a:off x="455626" y="1908711"/>
            <a:ext cx="7585500" cy="81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33000"/>
              </a:lnSpc>
              <a:spcBef>
                <a:spcPts val="31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>
                <a:solidFill>
                  <a:schemeClr val="dk1"/>
                </a:solidFill>
                <a:highlight>
                  <a:srgbClr val="F3F3F3"/>
                </a:highlight>
              </a:rPr>
              <a:t>Acesse o Spring Initializ</a:t>
            </a:r>
            <a:endParaRPr sz="1600"/>
          </a:p>
          <a:p>
            <a:pPr indent="-330200" lvl="1" marL="914400" rtl="0" algn="l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i="0" lang="en-US" sz="1600" u="none" cap="none" strike="noStrike">
                <a:solidFill>
                  <a:srgbClr val="000000"/>
                </a:solidFill>
              </a:rPr>
              <a:t>Acessar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u="sng">
                <a:solidFill>
                  <a:srgbClr val="0C93E4"/>
                </a:solidFill>
                <a:highlight>
                  <a:srgbClr val="F3F3F3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https://start.spring.io/</a:t>
            </a:r>
            <a:endParaRPr sz="1600"/>
          </a:p>
          <a:p>
            <a:pPr indent="-330200" lvl="0" marL="457200" rtl="0" algn="l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US" sz="1600">
                <a:solidFill>
                  <a:schemeClr val="dk1"/>
                </a:solidFill>
                <a:highlight>
                  <a:srgbClr val="F3F3F3"/>
                </a:highlight>
              </a:rPr>
              <a:t>2. Configure as opções do projeto</a:t>
            </a:r>
            <a:endParaRPr b="1" sz="160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Project: Selecione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Maven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Language: Selecione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Java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Spring Boot: Escolha a versão estável recomendada (por exemplo,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3.5.3</a:t>
            </a: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)</a:t>
            </a:r>
            <a:endParaRPr sz="160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Project Metadata:</a:t>
            </a:r>
            <a:endParaRPr sz="160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Group: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com.deliverytech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Artifact: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delivery-api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Name: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delivery-api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Description: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Aplicação de Delivery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Package name: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com.deliverytech.delivery-api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Packaging: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Jar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Java: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600">
              <a:solidFill>
                <a:schemeClr val="dk1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"/>
              <a:buAutoNum type="arabicPeriod"/>
            </a:pPr>
            <a:r>
              <a:rPr b="1" lang="en-US" sz="1600">
                <a:solidFill>
                  <a:schemeClr val="dk1"/>
                </a:solidFill>
                <a:highlight>
                  <a:srgbClr val="F3F3F3"/>
                </a:highlight>
              </a:rPr>
              <a:t>Adicione as dependências</a:t>
            </a:r>
            <a:endParaRPr b="1" sz="160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Clique em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ADD DEPENDENCIES</a:t>
            </a: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</a:rPr>
              <a:t> e selecione:</a:t>
            </a:r>
            <a:endParaRPr sz="160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Spring Web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Spring Data JPA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H2 Database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romanLcPeriod"/>
            </a:pP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Spring Boot DevTools</a:t>
            </a:r>
            <a:endParaRPr sz="1600">
              <a:solidFill>
                <a:schemeClr val="dk1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"/>
              <a:buAutoNum type="romanLcPeriod"/>
            </a:pP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Lombok</a:t>
            </a:r>
            <a:endParaRPr sz="1600">
              <a:solidFill>
                <a:schemeClr val="dk1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3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"/>
              <a:buAutoNum type="arabicPeriod"/>
            </a:pPr>
            <a:r>
              <a:rPr b="1" lang="en-US" sz="1600">
                <a:solidFill>
                  <a:schemeClr val="dk1"/>
                </a:solidFill>
                <a:highlight>
                  <a:srgbClr val="F3F3F3"/>
                </a:highlight>
              </a:rPr>
              <a:t>Gere o projeto</a:t>
            </a:r>
            <a:endParaRPr b="1" sz="160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"/>
              <a:buAutoNum type="alpha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Clique em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GENERATE</a:t>
            </a: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 para baixar o arquivo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.zip</a:t>
            </a: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 do projeto.</a:t>
            </a:r>
            <a:endParaRPr sz="1600">
              <a:solidFill>
                <a:schemeClr val="dk1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"/>
              <a:buAutoNum type="arabicPeriod"/>
            </a:pPr>
            <a:r>
              <a:rPr b="1" lang="en-US" sz="1600">
                <a:solidFill>
                  <a:schemeClr val="dk1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Extraia e abra no IDE</a:t>
            </a:r>
            <a:endParaRPr b="1" sz="1600">
              <a:solidFill>
                <a:schemeClr val="dk1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"/>
              <a:buAutoNum type="alpha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Extraia o arquivo .zip baixado.</a:t>
            </a:r>
            <a:endParaRPr sz="1600">
              <a:solidFill>
                <a:schemeClr val="dk1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ono"/>
              <a:buAutoNum type="alphaLcPeriod"/>
            </a:pPr>
            <a:r>
              <a:rPr lang="en-US" sz="1600">
                <a:solidFill>
                  <a:schemeClr val="dk1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Entra na pasta extraída e abra o projeto no </a:t>
            </a:r>
            <a:r>
              <a:rPr lang="en-US" sz="1600">
                <a:solidFill>
                  <a:srgbClr val="188038"/>
                </a:solidFill>
                <a:highlight>
                  <a:srgbClr val="F3F3F3"/>
                </a:highlight>
                <a:latin typeface="Roboto Mono"/>
                <a:ea typeface="Roboto Mono"/>
                <a:cs typeface="Roboto Mono"/>
                <a:sym typeface="Roboto Mono"/>
              </a:rPr>
              <a:t>VS Code</a:t>
            </a:r>
            <a:endParaRPr sz="1600">
              <a:solidFill>
                <a:srgbClr val="188038"/>
              </a:solidFill>
              <a:highlight>
                <a:srgbClr val="F3F3F3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1" name="Google Shape;36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7300" y="3059824"/>
            <a:ext cx="9291724" cy="57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0"/>
          <p:cNvSpPr/>
          <p:nvPr/>
        </p:nvSpPr>
        <p:spPr>
          <a:xfrm>
            <a:off x="14834225" y="829447"/>
            <a:ext cx="1724406" cy="1613154"/>
          </a:xfrm>
          <a:custGeom>
            <a:rect b="b" l="l" r="r" t="t"/>
            <a:pathLst>
              <a:path extrusionOk="0" h="3708400" w="3708400">
                <a:moveTo>
                  <a:pt x="0" y="0"/>
                </a:moveTo>
                <a:lnTo>
                  <a:pt x="3708400" y="0"/>
                </a:lnTo>
                <a:lnTo>
                  <a:pt x="3708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ea3695c7b_0_993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8" name="Google Shape;368;g36ea3695c7b_0_993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g36ea3695c7b_0_993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370" name="Google Shape;370;g36ea3695c7b_0_993"/>
          <p:cNvSpPr txBox="1"/>
          <p:nvPr/>
        </p:nvSpPr>
        <p:spPr>
          <a:xfrm>
            <a:off x="6801817" y="2301206"/>
            <a:ext cx="468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GITHUB</a:t>
            </a:r>
            <a:endParaRPr/>
          </a:p>
        </p:txBody>
      </p:sp>
      <p:sp>
        <p:nvSpPr>
          <p:cNvPr id="371" name="Google Shape;371;g36ea3695c7b_0_993"/>
          <p:cNvSpPr txBox="1"/>
          <p:nvPr/>
        </p:nvSpPr>
        <p:spPr>
          <a:xfrm>
            <a:off x="1826525" y="8210150"/>
            <a:ext cx="1553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Acessando GITHUB</a:t>
            </a:r>
            <a:endParaRPr/>
          </a:p>
        </p:txBody>
      </p:sp>
      <p:pic>
        <p:nvPicPr>
          <p:cNvPr id="372" name="Google Shape;372;g36ea3695c7b_0_9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452" y="4216871"/>
            <a:ext cx="3471100" cy="26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ea3695c7b_0_1003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" name="Google Shape;378;g36ea3695c7b_0_1003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" name="Google Shape;379;g36ea3695c7b_0_1003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380" name="Google Shape;380;g36ea3695c7b_0_1003"/>
          <p:cNvSpPr txBox="1"/>
          <p:nvPr/>
        </p:nvSpPr>
        <p:spPr>
          <a:xfrm>
            <a:off x="1044033" y="1466850"/>
            <a:ext cx="94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</p:txBody>
      </p:sp>
      <p:sp>
        <p:nvSpPr>
          <p:cNvPr id="381" name="Google Shape;381;g36ea3695c7b_0_1003"/>
          <p:cNvSpPr txBox="1"/>
          <p:nvPr/>
        </p:nvSpPr>
        <p:spPr>
          <a:xfrm>
            <a:off x="4047450" y="3979425"/>
            <a:ext cx="10193100" cy="30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63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O GitHub é uma plataforma online de hospedagem de código que usa o </a:t>
            </a:r>
            <a:r>
              <a:rPr b="1" lang="en-US" sz="2900">
                <a:solidFill>
                  <a:schemeClr val="dk1"/>
                </a:solidFill>
              </a:rPr>
              <a:t>Git </a:t>
            </a:r>
            <a:r>
              <a:rPr lang="en-US" sz="2900">
                <a:solidFill>
                  <a:schemeClr val="dk1"/>
                </a:solidFill>
              </a:rPr>
              <a:t>para controle de versão. Com ele, você pode:</a:t>
            </a:r>
            <a:endParaRPr sz="2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63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lnSpc>
                <a:spcPct val="1163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>
                <a:solidFill>
                  <a:schemeClr val="dk1"/>
                </a:solidFill>
              </a:rPr>
              <a:t>Armazenar seus projetos em </a:t>
            </a:r>
            <a:r>
              <a:rPr b="1" lang="en-US" sz="2900">
                <a:solidFill>
                  <a:schemeClr val="dk1"/>
                </a:solidFill>
              </a:rPr>
              <a:t>nuvem</a:t>
            </a:r>
            <a:endParaRPr>
              <a:solidFill>
                <a:schemeClr val="dk1"/>
              </a:solidFill>
            </a:endParaRPr>
          </a:p>
          <a:p>
            <a:pPr indent="-412750" lvl="1" marL="914400" rtl="0" algn="l">
              <a:lnSpc>
                <a:spcPct val="1163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>
                <a:solidFill>
                  <a:schemeClr val="dk1"/>
                </a:solidFill>
              </a:rPr>
              <a:t>Trabalhar em equipe com controle de versão</a:t>
            </a:r>
            <a:endParaRPr>
              <a:solidFill>
                <a:schemeClr val="dk1"/>
              </a:solidFill>
            </a:endParaRPr>
          </a:p>
          <a:p>
            <a:pPr indent="-412750" lvl="1" marL="914400" rtl="0" algn="l">
              <a:lnSpc>
                <a:spcPct val="1163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>
                <a:solidFill>
                  <a:schemeClr val="dk1"/>
                </a:solidFill>
              </a:rPr>
              <a:t>Contribuir com projetos open-source</a:t>
            </a:r>
            <a:endParaRPr sz="3391"/>
          </a:p>
        </p:txBody>
      </p:sp>
      <p:pic>
        <p:nvPicPr>
          <p:cNvPr id="382" name="Google Shape;382;g36ea3695c7b_0_10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6795" y="8638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13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" name="Google Shape;388;p13"/>
          <p:cNvSpPr/>
          <p:nvPr/>
        </p:nvSpPr>
        <p:spPr>
          <a:xfrm>
            <a:off x="1654669" y="4716697"/>
            <a:ext cx="5005472" cy="5188599"/>
          </a:xfrm>
          <a:custGeom>
            <a:rect b="b" l="l" r="r" t="t"/>
            <a:pathLst>
              <a:path extrusionOk="0" h="5188599" w="5005472">
                <a:moveTo>
                  <a:pt x="0" y="0"/>
                </a:moveTo>
                <a:lnTo>
                  <a:pt x="5005472" y="0"/>
                </a:lnTo>
                <a:lnTo>
                  <a:pt x="5005472" y="5188599"/>
                </a:lnTo>
                <a:lnTo>
                  <a:pt x="0" y="5188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11148967" y="2635284"/>
            <a:ext cx="3853906" cy="6356958"/>
          </a:xfrm>
          <a:custGeom>
            <a:rect b="b" l="l" r="r" t="t"/>
            <a:pathLst>
              <a:path extrusionOk="0" h="6356958" w="3853906">
                <a:moveTo>
                  <a:pt x="0" y="0"/>
                </a:moveTo>
                <a:lnTo>
                  <a:pt x="3853906" y="0"/>
                </a:lnTo>
                <a:lnTo>
                  <a:pt x="385390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 rot="683654">
            <a:off x="8032886" y="5733279"/>
            <a:ext cx="2484458" cy="2935844"/>
          </a:xfrm>
          <a:custGeom>
            <a:rect b="b" l="l" r="r" t="t"/>
            <a:pathLst>
              <a:path extrusionOk="0" h="2936716" w="2485196">
                <a:moveTo>
                  <a:pt x="0" y="0"/>
                </a:moveTo>
                <a:lnTo>
                  <a:pt x="2485195" y="0"/>
                </a:lnTo>
                <a:lnTo>
                  <a:pt x="2485195" y="2936716"/>
                </a:lnTo>
                <a:lnTo>
                  <a:pt x="0" y="2936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392" name="Google Shape;392;p13"/>
          <p:cNvSpPr txBox="1"/>
          <p:nvPr/>
        </p:nvSpPr>
        <p:spPr>
          <a:xfrm>
            <a:off x="2667000" y="1097165"/>
            <a:ext cx="1058739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3: Configuração do Repositório Git</a:t>
            </a:r>
            <a:endParaRPr/>
          </a:p>
        </p:txBody>
      </p:sp>
      <p:sp>
        <p:nvSpPr>
          <p:cNvPr id="393" name="Google Shape;393;p13"/>
          <p:cNvSpPr txBox="1"/>
          <p:nvPr/>
        </p:nvSpPr>
        <p:spPr>
          <a:xfrm>
            <a:off x="715707" y="2200054"/>
            <a:ext cx="5944434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•🌐 Criar conta no GitHub</a:t>
            </a:r>
            <a:endParaRPr/>
          </a:p>
        </p:txBody>
      </p:sp>
      <p:sp>
        <p:nvSpPr>
          <p:cNvPr id="394" name="Google Shape;394;p13"/>
          <p:cNvSpPr txBox="1"/>
          <p:nvPr/>
        </p:nvSpPr>
        <p:spPr>
          <a:xfrm>
            <a:off x="613701" y="2806149"/>
            <a:ext cx="8473149" cy="1529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888" lvl="1" marL="711775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6"/>
              <a:buFont typeface="Arial"/>
              <a:buChar char="•"/>
            </a:pPr>
            <a:r>
              <a:rPr b="0" i="0" lang="en-US" sz="32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Acessa o github: </a:t>
            </a:r>
            <a:r>
              <a:rPr b="0" i="0" lang="en-US" sz="3296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endParaRPr/>
          </a:p>
          <a:p>
            <a:pPr indent="-355888" lvl="1" marL="711775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6"/>
              <a:buFont typeface="Arial"/>
              <a:buChar char="•"/>
            </a:pPr>
            <a:r>
              <a:rPr b="0" i="0" lang="en-US" sz="32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Clica em Sign up for GitHub</a:t>
            </a:r>
            <a:endParaRPr/>
          </a:p>
          <a:p>
            <a:pPr indent="-355888" lvl="1" marL="711775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6"/>
              <a:buFont typeface="Arial"/>
              <a:buChar char="•"/>
            </a:pPr>
            <a:r>
              <a:rPr b="0" i="0" lang="en-US" sz="32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Preencha seus dados e clica em continue</a:t>
            </a:r>
            <a:endParaRPr/>
          </a:p>
        </p:txBody>
      </p:sp>
      <p:pic>
        <p:nvPicPr>
          <p:cNvPr id="395" name="Google Shape;39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46795" y="5590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14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" name="Google Shape;401;p14"/>
          <p:cNvSpPr/>
          <p:nvPr/>
        </p:nvSpPr>
        <p:spPr>
          <a:xfrm>
            <a:off x="1225826" y="4918627"/>
            <a:ext cx="3513619" cy="3347998"/>
          </a:xfrm>
          <a:custGeom>
            <a:rect b="b" l="l" r="r" t="t"/>
            <a:pathLst>
              <a:path extrusionOk="0" h="3347998" w="3513619">
                <a:moveTo>
                  <a:pt x="0" y="0"/>
                </a:moveTo>
                <a:lnTo>
                  <a:pt x="3513618" y="0"/>
                </a:lnTo>
                <a:lnTo>
                  <a:pt x="3513618" y="3347998"/>
                </a:lnTo>
                <a:lnTo>
                  <a:pt x="0" y="33479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22163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10282869" y="4438075"/>
            <a:ext cx="6394095" cy="4004302"/>
          </a:xfrm>
          <a:custGeom>
            <a:rect b="b" l="l" r="r" t="t"/>
            <a:pathLst>
              <a:path extrusionOk="0" h="4004302" w="6394095">
                <a:moveTo>
                  <a:pt x="0" y="0"/>
                </a:moveTo>
                <a:lnTo>
                  <a:pt x="6394095" y="0"/>
                </a:lnTo>
                <a:lnTo>
                  <a:pt x="6394095" y="4004302"/>
                </a:lnTo>
                <a:lnTo>
                  <a:pt x="0" y="4004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4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404" name="Google Shape;404;p14"/>
          <p:cNvSpPr txBox="1"/>
          <p:nvPr/>
        </p:nvSpPr>
        <p:spPr>
          <a:xfrm>
            <a:off x="2667000" y="1097165"/>
            <a:ext cx="1058739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3: Configuração do Repositório Git</a:t>
            </a:r>
            <a:endParaRPr/>
          </a:p>
        </p:txBody>
      </p:sp>
      <p:sp>
        <p:nvSpPr>
          <p:cNvPr id="405" name="Google Shape;405;p14"/>
          <p:cNvSpPr txBox="1"/>
          <p:nvPr/>
        </p:nvSpPr>
        <p:spPr>
          <a:xfrm>
            <a:off x="613701" y="2806149"/>
            <a:ext cx="12847029" cy="15295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888" lvl="1" marL="711775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6"/>
              <a:buFont typeface="Arial"/>
              <a:buAutoNum type="arabicPeriod"/>
            </a:pPr>
            <a:r>
              <a:rPr b="0" i="0" lang="en-US" sz="32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Acessa o github: </a:t>
            </a:r>
            <a:r>
              <a:rPr b="0" i="0" lang="en-US" sz="3296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endParaRPr/>
          </a:p>
          <a:p>
            <a:pPr indent="-355888" lvl="1" marL="711775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6"/>
              <a:buFont typeface="Arial"/>
              <a:buAutoNum type="arabicPeriod"/>
            </a:pPr>
            <a:r>
              <a:rPr b="0" i="0" lang="en-US" sz="32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Clique no botão "+" &gt; New (“Novo repositório”)</a:t>
            </a:r>
            <a:endParaRPr/>
          </a:p>
          <a:p>
            <a:pPr indent="-355888" lvl="1" marL="711775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6"/>
              <a:buFont typeface="Arial"/>
              <a:buAutoNum type="arabicPeriod"/>
            </a:pPr>
            <a:r>
              <a:rPr b="0" i="0" lang="en-US" sz="32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Preencha seus dados e clica em continue</a:t>
            </a:r>
            <a:endParaRPr/>
          </a:p>
        </p:txBody>
      </p:sp>
      <p:sp>
        <p:nvSpPr>
          <p:cNvPr id="406" name="Google Shape;406;p14"/>
          <p:cNvSpPr txBox="1"/>
          <p:nvPr/>
        </p:nvSpPr>
        <p:spPr>
          <a:xfrm>
            <a:off x="3798861" y="5259622"/>
            <a:ext cx="447890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07" name="Google Shape;407;p14"/>
          <p:cNvSpPr txBox="1"/>
          <p:nvPr/>
        </p:nvSpPr>
        <p:spPr>
          <a:xfrm>
            <a:off x="9693164" y="4636347"/>
            <a:ext cx="447890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08" name="Google Shape;408;p14"/>
          <p:cNvSpPr txBox="1"/>
          <p:nvPr/>
        </p:nvSpPr>
        <p:spPr>
          <a:xfrm>
            <a:off x="715707" y="2200054"/>
            <a:ext cx="5944434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•🌐 Criar conta no GitHub</a:t>
            </a:r>
            <a:endParaRPr/>
          </a:p>
        </p:txBody>
      </p:sp>
      <p:pic>
        <p:nvPicPr>
          <p:cNvPr id="409" name="Google Shape;40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46795" y="5590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15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" name="Google Shape;415;p15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416" name="Google Shape;416;p15"/>
          <p:cNvSpPr txBox="1"/>
          <p:nvPr/>
        </p:nvSpPr>
        <p:spPr>
          <a:xfrm>
            <a:off x="2225040" y="1097712"/>
            <a:ext cx="913959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Instalar Git e configurar credenciais</a:t>
            </a:r>
            <a:endParaRPr/>
          </a:p>
        </p:txBody>
      </p:sp>
      <p:sp>
        <p:nvSpPr>
          <p:cNvPr id="417" name="Google Shape;417;p15"/>
          <p:cNvSpPr txBox="1"/>
          <p:nvPr/>
        </p:nvSpPr>
        <p:spPr>
          <a:xfrm>
            <a:off x="3915528" y="4851860"/>
            <a:ext cx="8686333" cy="1120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58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Autenticação do Git</a:t>
            </a:r>
            <a:endParaRPr/>
          </a:p>
        </p:txBody>
      </p:sp>
      <p:pic>
        <p:nvPicPr>
          <p:cNvPr id="418" name="Google Shape;4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795" y="5590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3" name="Google Shape;423;p16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16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425" name="Google Shape;425;p16"/>
          <p:cNvSpPr txBox="1"/>
          <p:nvPr/>
        </p:nvSpPr>
        <p:spPr>
          <a:xfrm>
            <a:off x="791907" y="2205692"/>
            <a:ext cx="8738450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•🐙 Instalar Git e configurar credenciais</a:t>
            </a:r>
            <a:endParaRPr/>
          </a:p>
        </p:txBody>
      </p:sp>
      <p:sp>
        <p:nvSpPr>
          <p:cNvPr id="426" name="Google Shape;426;p16"/>
          <p:cNvSpPr txBox="1"/>
          <p:nvPr/>
        </p:nvSpPr>
        <p:spPr>
          <a:xfrm>
            <a:off x="1028700" y="3707260"/>
            <a:ext cx="12840891" cy="3539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Sistema Operacional: Windows/Linux/macOS</a:t>
            </a:r>
            <a:endParaRPr/>
          </a:p>
          <a:p>
            <a:pPr indent="-367031" lvl="1" marL="734061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onsolas"/>
              <a:buAutoNum type="arabicPeriod"/>
            </a:pPr>
            <a:r>
              <a:rPr b="0" i="0" lang="en-US" sz="3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Acesse o site oficial do Git:</a:t>
            </a:r>
            <a:endParaRPr/>
          </a:p>
          <a:p>
            <a:pPr indent="-367031" lvl="1" marL="734061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onsolas"/>
              <a:buAutoNum type="arabicPeriod"/>
            </a:pPr>
            <a:r>
              <a:rPr b="0" i="0" lang="en-US" sz="3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👉</a:t>
            </a:r>
            <a:r>
              <a:rPr b="0" i="0" lang="en-US" sz="3400" u="sng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https://git-scm.com/downloads</a:t>
            </a:r>
            <a:endParaRPr/>
          </a:p>
          <a:p>
            <a:pPr indent="-367031" lvl="1" marL="734061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onsolas"/>
              <a:buAutoNum type="arabicPeriod"/>
            </a:pPr>
            <a:r>
              <a:rPr b="0" i="0" lang="en-US" sz="3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Faça o download conforme o seu sistema operacional.</a:t>
            </a:r>
            <a:endParaRPr/>
          </a:p>
          <a:p>
            <a:pPr indent="-367031" lvl="1" marL="734061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onsolas"/>
              <a:buAutoNum type="arabicPeriod"/>
            </a:pPr>
            <a:r>
              <a:rPr b="0" i="0" lang="en-US" sz="3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Instale o Git utilizando as configurações padrão.</a:t>
            </a:r>
            <a:endParaRPr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16"/>
          <p:cNvSpPr txBox="1"/>
          <p:nvPr/>
        </p:nvSpPr>
        <p:spPr>
          <a:xfrm>
            <a:off x="913827" y="3196415"/>
            <a:ext cx="5481745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Etapa 1: Instalação do Git</a:t>
            </a:r>
            <a:endParaRPr/>
          </a:p>
        </p:txBody>
      </p:sp>
      <p:sp>
        <p:nvSpPr>
          <p:cNvPr id="428" name="Google Shape;428;p16"/>
          <p:cNvSpPr txBox="1"/>
          <p:nvPr/>
        </p:nvSpPr>
        <p:spPr>
          <a:xfrm>
            <a:off x="2225040" y="1097712"/>
            <a:ext cx="913959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Instalar Git e configurar credenciais</a:t>
            </a:r>
            <a:endParaRPr/>
          </a:p>
        </p:txBody>
      </p:sp>
      <p:pic>
        <p:nvPicPr>
          <p:cNvPr id="429" name="Google Shape;4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6795" y="5590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17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5" name="Google Shape;435;p17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436" name="Google Shape;436;p17"/>
          <p:cNvSpPr txBox="1"/>
          <p:nvPr/>
        </p:nvSpPr>
        <p:spPr>
          <a:xfrm>
            <a:off x="791907" y="2205692"/>
            <a:ext cx="8738450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•🐙 Instalar Git e configurar credenciais</a:t>
            </a:r>
            <a:endParaRPr/>
          </a:p>
        </p:txBody>
      </p:sp>
      <p:sp>
        <p:nvSpPr>
          <p:cNvPr id="437" name="Google Shape;437;p17"/>
          <p:cNvSpPr txBox="1"/>
          <p:nvPr/>
        </p:nvSpPr>
        <p:spPr>
          <a:xfrm>
            <a:off x="1028700" y="3707260"/>
            <a:ext cx="11869638" cy="4035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Abra o terminal (ou Git Bash no Windows) e digite:</a:t>
            </a:r>
            <a:endParaRPr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67031" lvl="1" marL="734061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onsolas"/>
              <a:buAutoNum type="arabicPeriod"/>
            </a:pPr>
            <a:r>
              <a:rPr b="0" i="0" lang="en-US" sz="3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git --version</a:t>
            </a:r>
            <a:endParaRPr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2.Exemplo de res</a:t>
            </a:r>
            <a:r>
              <a:rPr lang="en-US" sz="3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osta e</a:t>
            </a:r>
            <a:r>
              <a:rPr lang="en-US" sz="3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perada</a:t>
            </a:r>
            <a:r>
              <a:rPr lang="en-US" sz="3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 u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git version 2.44.0</a:t>
            </a:r>
            <a:endParaRPr/>
          </a:p>
        </p:txBody>
      </p:sp>
      <p:sp>
        <p:nvSpPr>
          <p:cNvPr id="438" name="Google Shape;438;p17"/>
          <p:cNvSpPr txBox="1"/>
          <p:nvPr/>
        </p:nvSpPr>
        <p:spPr>
          <a:xfrm>
            <a:off x="791907" y="3196415"/>
            <a:ext cx="11349965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🔹Etapa 2: Verificar se o Git foi instalado corretamente</a:t>
            </a:r>
            <a:endParaRPr/>
          </a:p>
        </p:txBody>
      </p:sp>
      <p:sp>
        <p:nvSpPr>
          <p:cNvPr id="439" name="Google Shape;439;p17"/>
          <p:cNvSpPr txBox="1"/>
          <p:nvPr/>
        </p:nvSpPr>
        <p:spPr>
          <a:xfrm>
            <a:off x="2225040" y="1097712"/>
            <a:ext cx="913959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Instalar Git e configurar credenciais</a:t>
            </a:r>
            <a:endParaRPr/>
          </a:p>
        </p:txBody>
      </p:sp>
      <p:pic>
        <p:nvPicPr>
          <p:cNvPr id="440" name="Google Shape;4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795" y="5590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5" name="Google Shape;445;p18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18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447" name="Google Shape;447;p18"/>
          <p:cNvSpPr txBox="1"/>
          <p:nvPr/>
        </p:nvSpPr>
        <p:spPr>
          <a:xfrm>
            <a:off x="791907" y="2205692"/>
            <a:ext cx="8738450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•🐙 Instalar Git e configurar credenciais</a:t>
            </a:r>
            <a:endParaRPr/>
          </a:p>
        </p:txBody>
      </p:sp>
      <p:sp>
        <p:nvSpPr>
          <p:cNvPr id="448" name="Google Shape;448;p18"/>
          <p:cNvSpPr txBox="1"/>
          <p:nvPr/>
        </p:nvSpPr>
        <p:spPr>
          <a:xfrm>
            <a:off x="1014700" y="3471585"/>
            <a:ext cx="13880100" cy="6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Crie a pasta do projeto e inicie o versionamento:</a:t>
            </a:r>
            <a:endParaRPr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mkdir deliverytech</a:t>
            </a:r>
            <a:endParaRPr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cd deliverytech</a:t>
            </a:r>
            <a:endParaRPr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git init</a:t>
            </a:r>
            <a:endParaRPr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Resultado e</a:t>
            </a:r>
            <a:r>
              <a:rPr b="1" lang="en-US" sz="3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perado:</a:t>
            </a:r>
            <a:endParaRPr b="1"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Initialized empty G</a:t>
            </a:r>
            <a:r>
              <a:rPr lang="en-US" sz="2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it repository in /c/Users/SeuNome/deliverytech/.git/</a:t>
            </a:r>
            <a:endParaRPr/>
          </a:p>
          <a:p>
            <a:pPr indent="0" lvl="0" marL="0" marR="0" rtl="0" algn="l">
              <a:lnSpc>
                <a:spcPct val="116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18"/>
          <p:cNvSpPr txBox="1"/>
          <p:nvPr/>
        </p:nvSpPr>
        <p:spPr>
          <a:xfrm>
            <a:off x="791907" y="2861015"/>
            <a:ext cx="815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🔹 Etapa 3: Inicializar o repositório Git</a:t>
            </a:r>
            <a:endParaRPr/>
          </a:p>
        </p:txBody>
      </p:sp>
      <p:sp>
        <p:nvSpPr>
          <p:cNvPr id="450" name="Google Shape;450;p18"/>
          <p:cNvSpPr txBox="1"/>
          <p:nvPr/>
        </p:nvSpPr>
        <p:spPr>
          <a:xfrm>
            <a:off x="2225040" y="1097712"/>
            <a:ext cx="913959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Instalar Git e configurar credenciais</a:t>
            </a:r>
            <a:endParaRPr/>
          </a:p>
        </p:txBody>
      </p:sp>
      <p:pic>
        <p:nvPicPr>
          <p:cNvPr id="451" name="Google Shape;4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795" y="5590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19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7" name="Google Shape;457;p19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458" name="Google Shape;458;p19"/>
          <p:cNvSpPr txBox="1"/>
          <p:nvPr/>
        </p:nvSpPr>
        <p:spPr>
          <a:xfrm>
            <a:off x="791907" y="2205692"/>
            <a:ext cx="8738450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•🐙 Instalar Git e configurar credenciais</a:t>
            </a:r>
            <a:endParaRPr/>
          </a:p>
        </p:txBody>
      </p:sp>
      <p:sp>
        <p:nvSpPr>
          <p:cNvPr id="459" name="Google Shape;459;p19"/>
          <p:cNvSpPr txBox="1"/>
          <p:nvPr/>
        </p:nvSpPr>
        <p:spPr>
          <a:xfrm>
            <a:off x="1028700" y="3707260"/>
            <a:ext cx="14243298" cy="28716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git config --global user.name "Anderson Buenos"</a:t>
            </a:r>
            <a:endParaRPr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git config --global user.email "anderson.buenos@exemplo.com"</a:t>
            </a:r>
            <a:endParaRPr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Essas credenciais serão usadas para identificar o autor de cada commit.</a:t>
            </a:r>
            <a:endParaRPr/>
          </a:p>
          <a:p>
            <a:pPr indent="0" lvl="0" marL="0" marR="0" rtl="0" algn="l">
              <a:lnSpc>
                <a:spcPct val="116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19"/>
          <p:cNvSpPr txBox="1"/>
          <p:nvPr/>
        </p:nvSpPr>
        <p:spPr>
          <a:xfrm>
            <a:off x="791907" y="3196415"/>
            <a:ext cx="9603323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🔹 Etapa 4: Configurar credenciais do usuário</a:t>
            </a:r>
            <a:endParaRPr/>
          </a:p>
        </p:txBody>
      </p:sp>
      <p:sp>
        <p:nvSpPr>
          <p:cNvPr id="461" name="Google Shape;461;p19"/>
          <p:cNvSpPr txBox="1"/>
          <p:nvPr/>
        </p:nvSpPr>
        <p:spPr>
          <a:xfrm>
            <a:off x="2225040" y="1097712"/>
            <a:ext cx="913959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Instalar Git e configurar credenciais</a:t>
            </a:r>
            <a:endParaRPr/>
          </a:p>
        </p:txBody>
      </p:sp>
      <p:pic>
        <p:nvPicPr>
          <p:cNvPr id="462" name="Google Shape;46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795" y="5590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3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3"/>
          <p:cNvSpPr txBox="1"/>
          <p:nvPr/>
        </p:nvSpPr>
        <p:spPr>
          <a:xfrm>
            <a:off x="3352800" y="1162965"/>
            <a:ext cx="11910089" cy="804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Boas Vindas </a:t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8786432" y="2791145"/>
            <a:ext cx="8316849" cy="6237637"/>
          </a:xfrm>
          <a:custGeom>
            <a:rect b="b" l="l" r="r" t="t"/>
            <a:pathLst>
              <a:path extrusionOk="0" h="8316849" w="11089132">
                <a:moveTo>
                  <a:pt x="0" y="0"/>
                </a:moveTo>
                <a:lnTo>
                  <a:pt x="11089132" y="0"/>
                </a:lnTo>
                <a:lnTo>
                  <a:pt x="11089132" y="8316849"/>
                </a:lnTo>
                <a:lnTo>
                  <a:pt x="0" y="8316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7" name="Google Shape;467;p20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20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469" name="Google Shape;469;p20"/>
          <p:cNvSpPr txBox="1"/>
          <p:nvPr/>
        </p:nvSpPr>
        <p:spPr>
          <a:xfrm>
            <a:off x="791907" y="2205692"/>
            <a:ext cx="8738450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•🐙 Instalar Git e configurar credenciais</a:t>
            </a:r>
            <a:endParaRPr/>
          </a:p>
        </p:txBody>
      </p:sp>
      <p:sp>
        <p:nvSpPr>
          <p:cNvPr id="470" name="Google Shape;470;p20"/>
          <p:cNvSpPr txBox="1"/>
          <p:nvPr/>
        </p:nvSpPr>
        <p:spPr>
          <a:xfrm>
            <a:off x="1028700" y="3707260"/>
            <a:ext cx="13880009" cy="5090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9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git config --list</a:t>
            </a:r>
            <a:endParaRPr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Essas credenciais serão usadas para identificar o autor de cada commit.</a:t>
            </a:r>
            <a:endParaRPr/>
          </a:p>
          <a:p>
            <a:pPr indent="0" lvl="0" marL="0" marR="0" rtl="0" algn="l">
              <a:lnSpc>
                <a:spcPct val="1413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Saída e</a:t>
            </a:r>
            <a:r>
              <a:rPr b="1" lang="en-US" sz="34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b="1"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perada:</a:t>
            </a:r>
            <a:endParaRPr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user.name=Anderson Bu</a:t>
            </a:r>
            <a:r>
              <a:rPr lang="en-US" sz="2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enos</a:t>
            </a:r>
            <a:endParaRPr/>
          </a:p>
          <a:p>
            <a:pPr indent="0" lvl="0" marL="0" marR="0" rtl="0" algn="l">
              <a:lnSpc>
                <a:spcPct val="116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user.email=anderson.buenos@exemplo.com</a:t>
            </a:r>
            <a:endParaRPr/>
          </a:p>
          <a:p>
            <a:pPr indent="0" lvl="0" marL="0" marR="0" rtl="0" algn="l">
              <a:lnSpc>
                <a:spcPct val="116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core.editor=vim</a:t>
            </a:r>
            <a:endParaRPr/>
          </a:p>
          <a:p>
            <a:pPr indent="0" lvl="0" marL="0" marR="0" rtl="0" algn="l">
              <a:lnSpc>
                <a:spcPct val="1163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20"/>
          <p:cNvSpPr txBox="1"/>
          <p:nvPr/>
        </p:nvSpPr>
        <p:spPr>
          <a:xfrm>
            <a:off x="791907" y="3196415"/>
            <a:ext cx="7972643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🔹 Etapa 5: Verificar as configurações</a:t>
            </a:r>
            <a:endParaRPr/>
          </a:p>
        </p:txBody>
      </p:sp>
      <p:sp>
        <p:nvSpPr>
          <p:cNvPr id="472" name="Google Shape;472;p20"/>
          <p:cNvSpPr txBox="1"/>
          <p:nvPr/>
        </p:nvSpPr>
        <p:spPr>
          <a:xfrm>
            <a:off x="2225040" y="1097712"/>
            <a:ext cx="913959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Instalar Git e configurar credenciais</a:t>
            </a:r>
            <a:endParaRPr/>
          </a:p>
        </p:txBody>
      </p:sp>
      <p:pic>
        <p:nvPicPr>
          <p:cNvPr id="473" name="Google Shape;4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795" y="5590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" name="Google Shape;478;p21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9" name="Google Shape;479;p21"/>
          <p:cNvSpPr/>
          <p:nvPr/>
        </p:nvSpPr>
        <p:spPr>
          <a:xfrm rot="-5400000">
            <a:off x="16313778" y="8428955"/>
            <a:ext cx="1518853" cy="1658691"/>
          </a:xfrm>
          <a:custGeom>
            <a:rect b="b" l="l" r="r" t="t"/>
            <a:pathLst>
              <a:path extrusionOk="0" h="1658691" w="1518853">
                <a:moveTo>
                  <a:pt x="0" y="0"/>
                </a:moveTo>
                <a:lnTo>
                  <a:pt x="1518852" y="0"/>
                </a:lnTo>
                <a:lnTo>
                  <a:pt x="1518852" y="1658690"/>
                </a:lnTo>
                <a:lnTo>
                  <a:pt x="0" y="1658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21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481" name="Google Shape;481;p21"/>
          <p:cNvSpPr txBox="1"/>
          <p:nvPr/>
        </p:nvSpPr>
        <p:spPr>
          <a:xfrm>
            <a:off x="938032" y="1510553"/>
            <a:ext cx="873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•🐙 Instalar Git e configurar credenciais</a:t>
            </a:r>
            <a:endParaRPr/>
          </a:p>
        </p:txBody>
      </p:sp>
      <p:sp>
        <p:nvSpPr>
          <p:cNvPr id="482" name="Google Shape;482;p21"/>
          <p:cNvSpPr txBox="1"/>
          <p:nvPr/>
        </p:nvSpPr>
        <p:spPr>
          <a:xfrm>
            <a:off x="842032" y="2429639"/>
            <a:ext cx="17282100" cy="47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Adicionar arquivos</a:t>
            </a:r>
            <a:endParaRPr sz="1200"/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git add .</a:t>
            </a:r>
            <a:endParaRPr sz="1200"/>
          </a:p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9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Adiciona todos os arquivos do projeto (exceto os do ) para o estágio de commit</a:t>
            </a:r>
            <a:endParaRPr sz="1200"/>
          </a:p>
          <a:p>
            <a:pPr indent="0" lvl="0" marL="0" marR="0" rtl="0" algn="l">
              <a:lnSpc>
                <a:spcPct val="991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99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Commit inicial</a:t>
            </a:r>
            <a:endParaRPr sz="700"/>
          </a:p>
          <a:p>
            <a:pPr indent="0" lvl="0" marL="0" marR="0" rtl="0" algn="l">
              <a:lnSpc>
                <a:spcPct val="1163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git commit -m</a:t>
            </a:r>
            <a:r>
              <a:rPr lang="en-US" sz="2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2600" u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"feat: configuração inicial do projeto Spring Boot c</a:t>
            </a:r>
            <a:r>
              <a:rPr i="1" lang="en-US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om JDK 21</a:t>
            </a:r>
            <a:endParaRPr sz="700"/>
          </a:p>
          <a:p>
            <a:pPr indent="0" lvl="0" marL="0" marR="0" rtl="0" algn="l">
              <a:lnSpc>
                <a:spcPct val="1163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Projeto criado via Spring Initialize</a:t>
            </a:r>
            <a:endParaRPr sz="700"/>
          </a:p>
          <a:p>
            <a:pPr indent="0" lvl="0" marL="0" marR="0" rtl="0" algn="l">
              <a:lnSpc>
                <a:spcPct val="1163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Dependencias: Spring Web, JPA, H2, DevTools</a:t>
            </a:r>
            <a:endParaRPr sz="700"/>
          </a:p>
          <a:p>
            <a:pPr indent="0" lvl="0" marL="0" marR="0" rtl="0" algn="l">
              <a:lnSpc>
                <a:spcPct val="1163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Configurado para Java 21</a:t>
            </a:r>
            <a:endParaRPr sz="700"/>
          </a:p>
          <a:p>
            <a:pPr indent="0" lvl="0" marL="0" marR="0" rtl="0" algn="l">
              <a:lnSpc>
                <a:spcPct val="1163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Estrutura base do Maven"</a:t>
            </a:r>
            <a:endParaRPr sz="700"/>
          </a:p>
        </p:txBody>
      </p:sp>
      <p:sp>
        <p:nvSpPr>
          <p:cNvPr id="483" name="Google Shape;483;p21"/>
          <p:cNvSpPr txBox="1"/>
          <p:nvPr/>
        </p:nvSpPr>
        <p:spPr>
          <a:xfrm>
            <a:off x="949752" y="2033760"/>
            <a:ext cx="219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🔹 Extras</a:t>
            </a:r>
            <a:endParaRPr/>
          </a:p>
        </p:txBody>
      </p:sp>
      <p:sp>
        <p:nvSpPr>
          <p:cNvPr id="484" name="Google Shape;484;p21"/>
          <p:cNvSpPr txBox="1"/>
          <p:nvPr/>
        </p:nvSpPr>
        <p:spPr>
          <a:xfrm>
            <a:off x="785914" y="7343843"/>
            <a:ext cx="252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inicial </a:t>
            </a:r>
            <a:endParaRPr/>
          </a:p>
        </p:txBody>
      </p:sp>
      <p:sp>
        <p:nvSpPr>
          <p:cNvPr id="485" name="Google Shape;485;p21"/>
          <p:cNvSpPr txBox="1"/>
          <p:nvPr/>
        </p:nvSpPr>
        <p:spPr>
          <a:xfrm>
            <a:off x="842030" y="7867053"/>
            <a:ext cx="522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git branch -M main</a:t>
            </a:r>
            <a:endParaRPr/>
          </a:p>
        </p:txBody>
      </p:sp>
      <p:sp>
        <p:nvSpPr>
          <p:cNvPr id="486" name="Google Shape;486;p21"/>
          <p:cNvSpPr txBox="1"/>
          <p:nvPr/>
        </p:nvSpPr>
        <p:spPr>
          <a:xfrm>
            <a:off x="785931" y="9142272"/>
            <a:ext cx="10497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3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⚫ git branch -M main: Renomeia a branch principal para main (padrão atual do GitHub). </a:t>
            </a:r>
            <a:endParaRPr/>
          </a:p>
        </p:txBody>
      </p:sp>
      <p:sp>
        <p:nvSpPr>
          <p:cNvPr id="487" name="Google Shape;487;p21"/>
          <p:cNvSpPr txBox="1"/>
          <p:nvPr/>
        </p:nvSpPr>
        <p:spPr>
          <a:xfrm>
            <a:off x="2115415" y="915637"/>
            <a:ext cx="9139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Instalar Git e configurar credenciais</a:t>
            </a:r>
            <a:endParaRPr/>
          </a:p>
        </p:txBody>
      </p:sp>
      <p:sp>
        <p:nvSpPr>
          <p:cNvPr id="488" name="Google Shape;488;p21"/>
          <p:cNvSpPr txBox="1"/>
          <p:nvPr/>
        </p:nvSpPr>
        <p:spPr>
          <a:xfrm>
            <a:off x="12141872" y="9142272"/>
            <a:ext cx="36396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3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98">
                <a:solidFill>
                  <a:srgbClr val="FF0000"/>
                </a:solidFill>
              </a:rPr>
              <a:t>Faça o PUSH após fazer o próximo passo Criação de Chaves SSH na próxima etapa</a:t>
            </a:r>
            <a:endParaRPr b="1"/>
          </a:p>
        </p:txBody>
      </p:sp>
      <p:pic>
        <p:nvPicPr>
          <p:cNvPr id="489" name="Google Shape;4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3823" y="7266065"/>
            <a:ext cx="1658700" cy="165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6795" y="5590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p23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23"/>
          <p:cNvSpPr/>
          <p:nvPr/>
        </p:nvSpPr>
        <p:spPr>
          <a:xfrm>
            <a:off x="1028700" y="6591645"/>
            <a:ext cx="8115300" cy="3246120"/>
          </a:xfrm>
          <a:custGeom>
            <a:rect b="b" l="l" r="r" t="t"/>
            <a:pathLst>
              <a:path extrusionOk="0" h="3246120" w="8115300">
                <a:moveTo>
                  <a:pt x="0" y="0"/>
                </a:moveTo>
                <a:lnTo>
                  <a:pt x="8115300" y="0"/>
                </a:lnTo>
                <a:lnTo>
                  <a:pt x="8115300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3"/>
          <p:cNvSpPr/>
          <p:nvPr/>
        </p:nvSpPr>
        <p:spPr>
          <a:xfrm>
            <a:off x="1028700" y="9518196"/>
            <a:ext cx="1162070" cy="319569"/>
          </a:xfrm>
          <a:custGeom>
            <a:rect b="b" l="l" r="r" t="t"/>
            <a:pathLst>
              <a:path extrusionOk="0" h="319569" w="1162070">
                <a:moveTo>
                  <a:pt x="0" y="0"/>
                </a:moveTo>
                <a:lnTo>
                  <a:pt x="1162070" y="0"/>
                </a:lnTo>
                <a:lnTo>
                  <a:pt x="1162070" y="319569"/>
                </a:lnTo>
                <a:lnTo>
                  <a:pt x="0" y="319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3"/>
          <p:cNvSpPr/>
          <p:nvPr/>
        </p:nvSpPr>
        <p:spPr>
          <a:xfrm>
            <a:off x="7981930" y="7276454"/>
            <a:ext cx="1162070" cy="319569"/>
          </a:xfrm>
          <a:custGeom>
            <a:rect b="b" l="l" r="r" t="t"/>
            <a:pathLst>
              <a:path extrusionOk="0" h="319569" w="1162070">
                <a:moveTo>
                  <a:pt x="0" y="0"/>
                </a:moveTo>
                <a:lnTo>
                  <a:pt x="1162070" y="0"/>
                </a:lnTo>
                <a:lnTo>
                  <a:pt x="1162070" y="319570"/>
                </a:lnTo>
                <a:lnTo>
                  <a:pt x="0" y="319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3"/>
          <p:cNvSpPr/>
          <p:nvPr/>
        </p:nvSpPr>
        <p:spPr>
          <a:xfrm>
            <a:off x="9945743" y="6457496"/>
            <a:ext cx="5496373" cy="3380269"/>
          </a:xfrm>
          <a:custGeom>
            <a:rect b="b" l="l" r="r" t="t"/>
            <a:pathLst>
              <a:path extrusionOk="0" h="3380269" w="5496373">
                <a:moveTo>
                  <a:pt x="0" y="0"/>
                </a:moveTo>
                <a:lnTo>
                  <a:pt x="5496373" y="0"/>
                </a:lnTo>
                <a:lnTo>
                  <a:pt x="5496373" y="3380269"/>
                </a:lnTo>
                <a:lnTo>
                  <a:pt x="0" y="33802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3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501" name="Google Shape;501;p23"/>
          <p:cNvSpPr txBox="1"/>
          <p:nvPr/>
        </p:nvSpPr>
        <p:spPr>
          <a:xfrm>
            <a:off x="1489170" y="2112474"/>
            <a:ext cx="5782143" cy="381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exibir a chave pública no terminal:</a:t>
            </a:r>
            <a:endParaRPr/>
          </a:p>
        </p:txBody>
      </p:sp>
      <p:sp>
        <p:nvSpPr>
          <p:cNvPr id="502" name="Google Shape;502;p23"/>
          <p:cNvSpPr txBox="1"/>
          <p:nvPr/>
        </p:nvSpPr>
        <p:spPr>
          <a:xfrm>
            <a:off x="-1051155" y="2456766"/>
            <a:ext cx="9462657" cy="41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1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cat ~/.ssh/id_ed25519.pub</a:t>
            </a:r>
            <a:endParaRPr/>
          </a:p>
        </p:txBody>
      </p:sp>
      <p:sp>
        <p:nvSpPr>
          <p:cNvPr id="503" name="Google Shape;503;p23"/>
          <p:cNvSpPr txBox="1"/>
          <p:nvPr/>
        </p:nvSpPr>
        <p:spPr>
          <a:xfrm>
            <a:off x="1337023" y="3455944"/>
            <a:ext cx="5934290" cy="381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📋 Exemplo do que aparece no terminal:</a:t>
            </a:r>
            <a:endParaRPr/>
          </a:p>
        </p:txBody>
      </p:sp>
      <p:sp>
        <p:nvSpPr>
          <p:cNvPr id="504" name="Google Shape;504;p23"/>
          <p:cNvSpPr txBox="1"/>
          <p:nvPr/>
        </p:nvSpPr>
        <p:spPr>
          <a:xfrm>
            <a:off x="228313" y="3779253"/>
            <a:ext cx="16153017" cy="763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1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ssh-ed25519 AAAAC3NzaC1lZDI1NTE5AAAAID0FlvNHsbsFwGvB6GpU8FvXJLtVZrZzEiU5UoMvW8V0 seu.email@exemplo.com</a:t>
            </a:r>
            <a:endParaRPr/>
          </a:p>
        </p:txBody>
      </p:sp>
      <p:sp>
        <p:nvSpPr>
          <p:cNvPr id="505" name="Google Shape;505;p23"/>
          <p:cNvSpPr txBox="1"/>
          <p:nvPr/>
        </p:nvSpPr>
        <p:spPr>
          <a:xfrm>
            <a:off x="1489170" y="4780904"/>
            <a:ext cx="5782143" cy="1382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Github:</a:t>
            </a:r>
            <a:endParaRPr/>
          </a:p>
          <a:p>
            <a:pPr indent="-248289" lvl="1" marL="496577" marR="0" rtl="0" algn="l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Clica em configurações no seu perfil</a:t>
            </a:r>
            <a:endParaRPr/>
          </a:p>
          <a:p>
            <a:pPr indent="-248289" lvl="1" marL="496577" marR="0" rtl="0" algn="l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Clica em SSH and GPG keys</a:t>
            </a:r>
            <a:endParaRPr/>
          </a:p>
          <a:p>
            <a:pPr indent="-248289" lvl="1" marL="496577" marR="0" rtl="0" algn="l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SSH key</a:t>
            </a:r>
            <a:endParaRPr/>
          </a:p>
        </p:txBody>
      </p:sp>
      <p:sp>
        <p:nvSpPr>
          <p:cNvPr id="506" name="Google Shape;506;p23"/>
          <p:cNvSpPr/>
          <p:nvPr/>
        </p:nvSpPr>
        <p:spPr>
          <a:xfrm>
            <a:off x="9945743" y="6804014"/>
            <a:ext cx="929352" cy="255572"/>
          </a:xfrm>
          <a:custGeom>
            <a:rect b="b" l="l" r="r" t="t"/>
            <a:pathLst>
              <a:path extrusionOk="0" h="255572" w="929352">
                <a:moveTo>
                  <a:pt x="0" y="0"/>
                </a:moveTo>
                <a:lnTo>
                  <a:pt x="929352" y="0"/>
                </a:lnTo>
                <a:lnTo>
                  <a:pt x="929352" y="255572"/>
                </a:lnTo>
                <a:lnTo>
                  <a:pt x="0" y="255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23"/>
          <p:cNvSpPr/>
          <p:nvPr/>
        </p:nvSpPr>
        <p:spPr>
          <a:xfrm>
            <a:off x="9945743" y="7767354"/>
            <a:ext cx="929352" cy="255572"/>
          </a:xfrm>
          <a:custGeom>
            <a:rect b="b" l="l" r="r" t="t"/>
            <a:pathLst>
              <a:path extrusionOk="0" h="255572" w="929352">
                <a:moveTo>
                  <a:pt x="0" y="0"/>
                </a:moveTo>
                <a:lnTo>
                  <a:pt x="929352" y="0"/>
                </a:lnTo>
                <a:lnTo>
                  <a:pt x="929352" y="255571"/>
                </a:lnTo>
                <a:lnTo>
                  <a:pt x="0" y="2555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23"/>
          <p:cNvSpPr/>
          <p:nvPr/>
        </p:nvSpPr>
        <p:spPr>
          <a:xfrm>
            <a:off x="9945743" y="9390410"/>
            <a:ext cx="929352" cy="255572"/>
          </a:xfrm>
          <a:custGeom>
            <a:rect b="b" l="l" r="r" t="t"/>
            <a:pathLst>
              <a:path extrusionOk="0" h="255572" w="929352">
                <a:moveTo>
                  <a:pt x="0" y="0"/>
                </a:moveTo>
                <a:lnTo>
                  <a:pt x="929352" y="0"/>
                </a:lnTo>
                <a:lnTo>
                  <a:pt x="929352" y="255572"/>
                </a:lnTo>
                <a:lnTo>
                  <a:pt x="0" y="255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23"/>
          <p:cNvSpPr txBox="1"/>
          <p:nvPr/>
        </p:nvSpPr>
        <p:spPr>
          <a:xfrm>
            <a:off x="9659973" y="4742005"/>
            <a:ext cx="5782143" cy="1382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Github:</a:t>
            </a:r>
            <a:endParaRPr/>
          </a:p>
          <a:p>
            <a:pPr indent="-248289" lvl="1" marL="496577" marR="0" rtl="0" algn="l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 um nome no title</a:t>
            </a:r>
            <a:endParaRPr/>
          </a:p>
          <a:p>
            <a:pPr indent="-248289" lvl="1" marL="496577" marR="0" rtl="0" algn="l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no Key cola a chave SSH</a:t>
            </a:r>
            <a:endParaRPr/>
          </a:p>
          <a:p>
            <a:pPr indent="-248289" lvl="1" marL="496577" marR="0" rtl="0" algn="l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AutoNum type="arabicPeriod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Clica em Add SSH key</a:t>
            </a:r>
            <a:endParaRPr/>
          </a:p>
        </p:txBody>
      </p:sp>
      <p:sp>
        <p:nvSpPr>
          <p:cNvPr id="510" name="Google Shape;510;p23"/>
          <p:cNvSpPr txBox="1"/>
          <p:nvPr/>
        </p:nvSpPr>
        <p:spPr>
          <a:xfrm>
            <a:off x="2225040" y="1097712"/>
            <a:ext cx="913959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Instalar Git e configurar credenciais</a:t>
            </a:r>
            <a:endParaRPr/>
          </a:p>
        </p:txBody>
      </p:sp>
      <p:pic>
        <p:nvPicPr>
          <p:cNvPr id="511" name="Google Shape;51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46795" y="5590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6" name="Google Shape;516;p24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7" name="Google Shape;517;p24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518" name="Google Shape;518;p24"/>
          <p:cNvSpPr txBox="1"/>
          <p:nvPr/>
        </p:nvSpPr>
        <p:spPr>
          <a:xfrm>
            <a:off x="1489170" y="3459309"/>
            <a:ext cx="12993462" cy="421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Agora você pode dar os seguintes comandos para subir seu projeto local para o git:</a:t>
            </a:r>
            <a:endParaRPr/>
          </a:p>
        </p:txBody>
      </p:sp>
      <p:sp>
        <p:nvSpPr>
          <p:cNvPr id="519" name="Google Shape;519;p24"/>
          <p:cNvSpPr txBox="1"/>
          <p:nvPr/>
        </p:nvSpPr>
        <p:spPr>
          <a:xfrm>
            <a:off x="831418" y="4953857"/>
            <a:ext cx="143091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1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git remote add origin git@github.com:SEU_USUARIO/NOME_DO_REPOSITORIO.git</a:t>
            </a:r>
            <a:endParaRPr/>
          </a:p>
        </p:txBody>
      </p:sp>
      <p:sp>
        <p:nvSpPr>
          <p:cNvPr id="520" name="Google Shape;520;p24"/>
          <p:cNvSpPr txBox="1"/>
          <p:nvPr/>
        </p:nvSpPr>
        <p:spPr>
          <a:xfrm>
            <a:off x="1278253" y="5868412"/>
            <a:ext cx="890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Subir o sua aplicação do local para remoto (github)</a:t>
            </a:r>
            <a:endParaRPr/>
          </a:p>
        </p:txBody>
      </p:sp>
      <p:sp>
        <p:nvSpPr>
          <p:cNvPr id="521" name="Google Shape;521;p24"/>
          <p:cNvSpPr txBox="1"/>
          <p:nvPr/>
        </p:nvSpPr>
        <p:spPr>
          <a:xfrm>
            <a:off x="1755440" y="4446212"/>
            <a:ext cx="1055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Comando Git para adicionar seu projeto local para remoto via SSH</a:t>
            </a:r>
            <a:endParaRPr/>
          </a:p>
        </p:txBody>
      </p:sp>
      <p:sp>
        <p:nvSpPr>
          <p:cNvPr id="522" name="Google Shape;522;p24"/>
          <p:cNvSpPr txBox="1"/>
          <p:nvPr/>
        </p:nvSpPr>
        <p:spPr>
          <a:xfrm>
            <a:off x="2500786" y="6520825"/>
            <a:ext cx="366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git push -u origin 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24"/>
          <p:cNvSpPr txBox="1"/>
          <p:nvPr/>
        </p:nvSpPr>
        <p:spPr>
          <a:xfrm>
            <a:off x="2225040" y="1097712"/>
            <a:ext cx="913959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Instalar Git e configurar credenciais</a:t>
            </a:r>
            <a:endParaRPr/>
          </a:p>
        </p:txBody>
      </p:sp>
      <p:sp>
        <p:nvSpPr>
          <p:cNvPr id="524" name="Google Shape;524;p24"/>
          <p:cNvSpPr txBox="1"/>
          <p:nvPr/>
        </p:nvSpPr>
        <p:spPr>
          <a:xfrm>
            <a:off x="1329700" y="7290600"/>
            <a:ext cx="127710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63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98">
                <a:solidFill>
                  <a:schemeClr val="dk1"/>
                </a:solidFill>
              </a:rPr>
              <a:t>⚫ git push -u origin main: Envia seu commit inicial para o repositório remoto na branch principal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25" name="Google Shape;5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795" y="55901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0" name="Google Shape;530;p25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1" name="Google Shape;531;p25"/>
          <p:cNvSpPr/>
          <p:nvPr/>
        </p:nvSpPr>
        <p:spPr>
          <a:xfrm>
            <a:off x="13895665" y="377016"/>
            <a:ext cx="2781300" cy="2781300"/>
          </a:xfrm>
          <a:custGeom>
            <a:rect b="b" l="l" r="r" t="t"/>
            <a:pathLst>
              <a:path extrusionOk="0" h="3708400" w="3708400">
                <a:moveTo>
                  <a:pt x="0" y="0"/>
                </a:moveTo>
                <a:lnTo>
                  <a:pt x="3708400" y="0"/>
                </a:lnTo>
                <a:lnTo>
                  <a:pt x="3708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5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533" name="Google Shape;533;p25"/>
          <p:cNvSpPr txBox="1"/>
          <p:nvPr/>
        </p:nvSpPr>
        <p:spPr>
          <a:xfrm>
            <a:off x="2667000" y="1097165"/>
            <a:ext cx="938343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4: Configuração da Aplicação</a:t>
            </a:r>
            <a:endParaRPr/>
          </a:p>
        </p:txBody>
      </p:sp>
      <p:sp>
        <p:nvSpPr>
          <p:cNvPr id="534" name="Google Shape;534;p25"/>
          <p:cNvSpPr txBox="1"/>
          <p:nvPr/>
        </p:nvSpPr>
        <p:spPr>
          <a:xfrm>
            <a:off x="4137571" y="4773930"/>
            <a:ext cx="10012859" cy="1008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 Configuração da Aplicação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9" name="Google Shape;539;p26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0" name="Google Shape;540;p26"/>
          <p:cNvSpPr/>
          <p:nvPr/>
        </p:nvSpPr>
        <p:spPr>
          <a:xfrm>
            <a:off x="13895665" y="377016"/>
            <a:ext cx="2781300" cy="2781300"/>
          </a:xfrm>
          <a:custGeom>
            <a:rect b="b" l="l" r="r" t="t"/>
            <a:pathLst>
              <a:path extrusionOk="0" h="3708400" w="3708400">
                <a:moveTo>
                  <a:pt x="0" y="0"/>
                </a:moveTo>
                <a:lnTo>
                  <a:pt x="3708400" y="0"/>
                </a:lnTo>
                <a:lnTo>
                  <a:pt x="3708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6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542" name="Google Shape;542;p26"/>
          <p:cNvSpPr txBox="1"/>
          <p:nvPr/>
        </p:nvSpPr>
        <p:spPr>
          <a:xfrm>
            <a:off x="2667000" y="1097165"/>
            <a:ext cx="947487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4: Configuração da Aplicação</a:t>
            </a:r>
            <a:endParaRPr/>
          </a:p>
        </p:txBody>
      </p:sp>
      <p:sp>
        <p:nvSpPr>
          <p:cNvPr id="543" name="Google Shape;543;p26"/>
          <p:cNvSpPr txBox="1"/>
          <p:nvPr/>
        </p:nvSpPr>
        <p:spPr>
          <a:xfrm>
            <a:off x="296551" y="1908700"/>
            <a:ext cx="717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Configurar o arquivo 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application.properties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com:</a:t>
            </a:r>
            <a:endParaRPr sz="1100"/>
          </a:p>
        </p:txBody>
      </p:sp>
      <p:sp>
        <p:nvSpPr>
          <p:cNvPr id="544" name="Google Shape;544;p26"/>
          <p:cNvSpPr txBox="1"/>
          <p:nvPr/>
        </p:nvSpPr>
        <p:spPr>
          <a:xfrm>
            <a:off x="504550" y="2510075"/>
            <a:ext cx="5477400" cy="6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Configuração do servidor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server.port=8080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Configuração do H2 Database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spring.datasource.url=jdbc:h2:mem:deliverydb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spring.datasource.driverClassName=org.h2.Driver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spring.datasource.username=sa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spring.datasource.password=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Console H2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spring.h2.console.enabled=true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spring.h2.console.path=/h2-console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JPA/Hibernate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spring.jpa.database-platform=org.hibernate.dialect.H2Dialect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spring.jpa.hibernate.ddl-auto=create-drop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spring.jpa.show-sql=true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spring.jpa.properties.hibernate.format_sql=true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Configurações de desenvolvimento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spring.devtools.restart.enabled=true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Configurações específicas para JDK 21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spring.jpa.open-in-view=false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logging.level.org.springframework.web=DEBUG</a:t>
            </a:r>
            <a:endParaRPr i="1" sz="1600"/>
          </a:p>
          <a:p>
            <a:pPr indent="0" lvl="0" marL="0" marR="0" rtl="0" algn="just">
              <a:lnSpc>
                <a:spcPct val="1164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6"/>
          <p:cNvSpPr txBox="1"/>
          <p:nvPr/>
        </p:nvSpPr>
        <p:spPr>
          <a:xfrm>
            <a:off x="425304" y="8984320"/>
            <a:ext cx="46215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Entregável:</a:t>
            </a:r>
            <a:endParaRPr/>
          </a:p>
          <a:p>
            <a:pPr indent="-160424" lvl="1" marL="320848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6"/>
              <a:buFont typeface="Arial"/>
              <a:buChar char="•"/>
            </a:pPr>
            <a:r>
              <a:rPr b="0" i="0" lang="en-US" sz="14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Arquivo application.properties configurado</a:t>
            </a:r>
            <a:endParaRPr/>
          </a:p>
          <a:p>
            <a:pPr indent="-160424" lvl="1" marL="320848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6"/>
              <a:buFont typeface="Arial"/>
              <a:buChar char="•"/>
            </a:pPr>
            <a:r>
              <a:rPr b="0" i="0" lang="en-US" sz="14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Screenshot da estrutura de pastas do projeto</a:t>
            </a:r>
            <a:endParaRPr/>
          </a:p>
          <a:p>
            <a:pPr indent="0" lvl="0" marL="0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6"/>
          <p:cNvSpPr/>
          <p:nvPr/>
        </p:nvSpPr>
        <p:spPr>
          <a:xfrm>
            <a:off x="8258700" y="2702912"/>
            <a:ext cx="6215351" cy="2995851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6"/>
          <p:cNvSpPr txBox="1"/>
          <p:nvPr/>
        </p:nvSpPr>
        <p:spPr>
          <a:xfrm>
            <a:off x="8642775" y="2873050"/>
            <a:ext cx="81819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DeliveryTech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10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└── delivery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├──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├──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mvn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├──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├── delivery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└── src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	└── main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├── java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└── com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7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	└── deliverytech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   	└── delivery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            ├── controller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            │   ├──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HealthController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            └──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DeliveryApiApplication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└── resources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         └── application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endParaRPr sz="1300"/>
          </a:p>
        </p:txBody>
      </p:sp>
      <p:sp>
        <p:nvSpPr>
          <p:cNvPr id="548" name="Google Shape;548;p26"/>
          <p:cNvSpPr txBox="1"/>
          <p:nvPr/>
        </p:nvSpPr>
        <p:spPr>
          <a:xfrm>
            <a:off x="7703175" y="1984175"/>
            <a:ext cx="48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Estrutura do projeto:</a:t>
            </a:r>
            <a:endParaRPr sz="1300"/>
          </a:p>
        </p:txBody>
      </p:sp>
      <p:sp>
        <p:nvSpPr>
          <p:cNvPr id="549" name="Google Shape;549;p26"/>
          <p:cNvSpPr/>
          <p:nvPr/>
        </p:nvSpPr>
        <p:spPr>
          <a:xfrm>
            <a:off x="9569163" y="6523450"/>
            <a:ext cx="3594420" cy="3221292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application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delivery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endParaRPr sz="90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8080</a:t>
            </a:r>
            <a:endParaRPr sz="900">
              <a:solidFill>
                <a:srgbClr val="F08D4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datasource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jdbc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mem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deliverydb</a:t>
            </a:r>
            <a:endParaRPr sz="90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datasource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driverClassName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org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h2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Driver</a:t>
            </a:r>
            <a:endParaRPr sz="90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datasource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sa</a:t>
            </a:r>
            <a:endParaRPr sz="90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datasource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endParaRPr sz="90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true</a:t>
            </a:r>
            <a:endParaRPr sz="900">
              <a:solidFill>
                <a:srgbClr val="F08D4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=/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endParaRPr sz="90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jpa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database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org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hibernate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E2777A"/>
                </a:solidFill>
                <a:latin typeface="Verdana"/>
                <a:ea typeface="Verdana"/>
                <a:cs typeface="Verdana"/>
                <a:sym typeface="Verdana"/>
              </a:rPr>
              <a:t>dialect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H2Dialect</a:t>
            </a:r>
            <a:endParaRPr sz="90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jpa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hibernate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ddl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drop</a:t>
            </a:r>
            <a:endParaRPr sz="90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jpa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sql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true</a:t>
            </a:r>
            <a:endParaRPr sz="900">
              <a:solidFill>
                <a:srgbClr val="F08D4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jpa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hibernate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format_sql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true</a:t>
            </a:r>
            <a:endParaRPr sz="900">
              <a:solidFill>
                <a:srgbClr val="F08D4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devtools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restart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true</a:t>
            </a:r>
            <a:endParaRPr sz="900">
              <a:solidFill>
                <a:srgbClr val="F08D4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jpa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open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false</a:t>
            </a:r>
            <a:endParaRPr sz="900">
              <a:solidFill>
                <a:srgbClr val="F08D4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allow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others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true</a:t>
            </a:r>
            <a:endParaRPr sz="900">
              <a:solidFill>
                <a:srgbClr val="F08D4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logging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level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org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springframework</a:t>
            </a:r>
            <a:r>
              <a:rPr lang="en-US" sz="9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0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r>
              <a:rPr lang="en-US" sz="90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-US" sz="90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DEBUG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"/>
          <p:cNvSpPr txBox="1"/>
          <p:nvPr/>
        </p:nvSpPr>
        <p:spPr>
          <a:xfrm>
            <a:off x="8642775" y="5911013"/>
            <a:ext cx="64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Script para inserir no </a:t>
            </a:r>
            <a:r>
              <a:rPr lang="en-US" sz="2400">
                <a:solidFill>
                  <a:srgbClr val="FF0000"/>
                </a:solidFill>
              </a:rPr>
              <a:t>application.properties</a:t>
            </a:r>
            <a:r>
              <a:rPr lang="en-US" sz="2600"/>
              <a:t>:</a:t>
            </a:r>
            <a:endParaRPr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5" name="Google Shape;555;p27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6" name="Google Shape;556;p27"/>
          <p:cNvSpPr/>
          <p:nvPr/>
        </p:nvSpPr>
        <p:spPr>
          <a:xfrm>
            <a:off x="13895665" y="377016"/>
            <a:ext cx="2781300" cy="2781300"/>
          </a:xfrm>
          <a:custGeom>
            <a:rect b="b" l="l" r="r" t="t"/>
            <a:pathLst>
              <a:path extrusionOk="0" h="3708400" w="3708400">
                <a:moveTo>
                  <a:pt x="0" y="0"/>
                </a:moveTo>
                <a:lnTo>
                  <a:pt x="3708400" y="0"/>
                </a:lnTo>
                <a:lnTo>
                  <a:pt x="3708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7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558" name="Google Shape;558;p27"/>
          <p:cNvSpPr txBox="1"/>
          <p:nvPr/>
        </p:nvSpPr>
        <p:spPr>
          <a:xfrm>
            <a:off x="2667000" y="1097165"/>
            <a:ext cx="1142559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5: Primeiro Endpoint de Health Check</a:t>
            </a:r>
            <a:endParaRPr/>
          </a:p>
        </p:txBody>
      </p:sp>
      <p:sp>
        <p:nvSpPr>
          <p:cNvPr id="559" name="Google Shape;559;p27"/>
          <p:cNvSpPr txBox="1"/>
          <p:nvPr/>
        </p:nvSpPr>
        <p:spPr>
          <a:xfrm>
            <a:off x="2777058" y="4773930"/>
            <a:ext cx="12733883" cy="1008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Primeiro Endpoint de Health Check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28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5" name="Google Shape;565;p28"/>
          <p:cNvSpPr txBox="1"/>
          <p:nvPr/>
        </p:nvSpPr>
        <p:spPr>
          <a:xfrm>
            <a:off x="2667000" y="252959"/>
            <a:ext cx="6280430" cy="804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566" name="Google Shape;566;p28"/>
          <p:cNvSpPr txBox="1"/>
          <p:nvPr/>
        </p:nvSpPr>
        <p:spPr>
          <a:xfrm>
            <a:off x="118850" y="1081875"/>
            <a:ext cx="12373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5: Primeiro Endpoint de Health Check</a:t>
            </a:r>
            <a:endParaRPr sz="900">
              <a:solidFill>
                <a:srgbClr val="E30613"/>
              </a:solidFill>
            </a:endParaRPr>
          </a:p>
        </p:txBody>
      </p:sp>
      <p:sp>
        <p:nvSpPr>
          <p:cNvPr id="567" name="Google Shape;567;p28"/>
          <p:cNvSpPr txBox="1"/>
          <p:nvPr/>
        </p:nvSpPr>
        <p:spPr>
          <a:xfrm>
            <a:off x="431160" y="2374083"/>
            <a:ext cx="9471900" cy="19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🔄 Criar um controller simples para testar se a aplicação está funcionando</a:t>
            </a:r>
            <a:endParaRPr/>
          </a:p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🔍 Implementar endpoint /</a:t>
            </a:r>
            <a:r>
              <a:rPr i="0" lang="en-US" sz="1900" u="none" cap="none" strike="noStrike">
                <a:solidFill>
                  <a:srgbClr val="E30613"/>
                </a:solidFill>
              </a:rPr>
              <a:t>health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retorna status da aplicação</a:t>
            </a:r>
            <a:endParaRPr/>
          </a:p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ℹ️ Adicionar endpoint /</a:t>
            </a:r>
            <a:r>
              <a:rPr i="0" lang="en-US" sz="1900" u="none" cap="none" strike="noStrike">
                <a:solidFill>
                  <a:srgbClr val="E30613"/>
                </a:solidFill>
              </a:rPr>
              <a:t>info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 informações básicas do projeto</a:t>
            </a:r>
            <a:endParaRPr/>
          </a:p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 Aproveitar recursos do JDK 21 como Text Blocks e Records</a:t>
            </a:r>
            <a:endParaRPr/>
          </a:p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8"/>
          <p:cNvSpPr txBox="1"/>
          <p:nvPr/>
        </p:nvSpPr>
        <p:spPr>
          <a:xfrm>
            <a:off x="590749" y="4099875"/>
            <a:ext cx="3981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Código esperado (Java 21):</a:t>
            </a:r>
            <a:endParaRPr/>
          </a:p>
        </p:txBody>
      </p:sp>
      <p:sp>
        <p:nvSpPr>
          <p:cNvPr id="569" name="Google Shape;569;p28"/>
          <p:cNvSpPr txBox="1"/>
          <p:nvPr/>
        </p:nvSpPr>
        <p:spPr>
          <a:xfrm>
            <a:off x="590746" y="9339229"/>
            <a:ext cx="75006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Entregável:</a:t>
            </a:r>
            <a:endParaRPr sz="1200"/>
          </a:p>
          <a:p>
            <a:pPr indent="-147724" lvl="1" marL="320848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6"/>
              <a:buFont typeface="Arial"/>
              <a:buChar char="•"/>
            </a:pPr>
            <a:r>
              <a:rPr b="0" i="0" lang="en-US" sz="12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Código do HealthController implementado (usando recursos modernos do Java)</a:t>
            </a:r>
            <a:endParaRPr sz="1200"/>
          </a:p>
          <a:p>
            <a:pPr indent="-147724" lvl="1" marL="320848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6"/>
              <a:buFont typeface="Arial"/>
              <a:buChar char="•"/>
            </a:pPr>
            <a:r>
              <a:rPr b="0" i="0" lang="en-US" sz="12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Screenshot do endpoint funcionando no navegador</a:t>
            </a:r>
            <a:endParaRPr sz="1200"/>
          </a:p>
          <a:p>
            <a:pPr indent="0" lvl="0" marL="0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8"/>
          <p:cNvSpPr/>
          <p:nvPr/>
        </p:nvSpPr>
        <p:spPr>
          <a:xfrm>
            <a:off x="784200" y="4447875"/>
            <a:ext cx="3407210" cy="4759296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@RestController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class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HealthController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@GetMapping(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"/health"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&lt;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75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&gt;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health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Map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of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"status"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"UP"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"timestamp"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LocalDateTime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now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().</a:t>
            </a:r>
            <a:r>
              <a:rPr lang="en-US" sz="7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toString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(),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"service"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"Delivery API"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"javaVersion"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System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7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getProperty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"java.version"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);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@GetMapping(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"/info"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AppInfo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info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()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AppInfo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"Delivery Tech API"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"1.0.0"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"[Seu Nome]"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"JDK 21"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-US" sz="750">
                <a:solidFill>
                  <a:srgbClr val="7EC699"/>
                </a:solidFill>
                <a:latin typeface="Verdana"/>
                <a:ea typeface="Verdana"/>
                <a:cs typeface="Verdana"/>
                <a:sym typeface="Verdana"/>
              </a:rPr>
              <a:t>"Spring Boot 3.2.x"</a:t>
            </a:r>
            <a:endParaRPr sz="750">
              <a:solidFill>
                <a:srgbClr val="7EC6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);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5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// Record para demonstrar recurso do Java 14+ (disponível no JDK 21)</a:t>
            </a:r>
            <a:endParaRPr sz="75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public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record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AppInfo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application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version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developer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javaVersion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7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String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framework</a:t>
            </a:r>
            <a:endParaRPr sz="7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r>
              <a:rPr lang="en-US" sz="7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{}</a:t>
            </a:r>
            <a:endParaRPr sz="7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63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7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 sz="652">
              <a:solidFill>
                <a:schemeClr val="dk1"/>
              </a:solidFill>
            </a:endParaRPr>
          </a:p>
        </p:txBody>
      </p:sp>
      <p:sp>
        <p:nvSpPr>
          <p:cNvPr id="571" name="Google Shape;571;p28"/>
          <p:cNvSpPr/>
          <p:nvPr/>
        </p:nvSpPr>
        <p:spPr>
          <a:xfrm>
            <a:off x="8707700" y="4790037"/>
            <a:ext cx="6215351" cy="2995851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8"/>
          <p:cNvSpPr txBox="1"/>
          <p:nvPr/>
        </p:nvSpPr>
        <p:spPr>
          <a:xfrm>
            <a:off x="9091775" y="4960175"/>
            <a:ext cx="81819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DeliveryTech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10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└── delivery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├──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├──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mvn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├──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settings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├── delivery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└── src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	└── main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├── java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└── com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7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	└── deliverytech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   	└── delivery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api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            ├── controller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            │   ├──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HealthController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│               └──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DeliveryApiApplication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	└── resources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endParaRPr sz="950">
              <a:solidFill>
                <a:srgbClr val="67CD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	│               └── application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endParaRPr sz="1300"/>
          </a:p>
        </p:txBody>
      </p:sp>
      <p:sp>
        <p:nvSpPr>
          <p:cNvPr id="573" name="Google Shape;573;p28"/>
          <p:cNvSpPr txBox="1"/>
          <p:nvPr/>
        </p:nvSpPr>
        <p:spPr>
          <a:xfrm>
            <a:off x="8152175" y="4071300"/>
            <a:ext cx="48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Estrutura do projeto:</a:t>
            </a:r>
            <a:endParaRPr sz="1300"/>
          </a:p>
        </p:txBody>
      </p:sp>
      <p:sp>
        <p:nvSpPr>
          <p:cNvPr id="574" name="Google Shape;574;p28"/>
          <p:cNvSpPr txBox="1"/>
          <p:nvPr/>
        </p:nvSpPr>
        <p:spPr>
          <a:xfrm>
            <a:off x="431150" y="1819975"/>
            <a:ext cx="742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Configurar o arquivo </a:t>
            </a:r>
            <a:r>
              <a:rPr lang="en-US" sz="2400">
                <a:solidFill>
                  <a:srgbClr val="FF0000"/>
                </a:solidFill>
              </a:rPr>
              <a:t>HealthController.java</a:t>
            </a:r>
            <a:r>
              <a:rPr lang="en-US" sz="2400">
                <a:solidFill>
                  <a:schemeClr val="dk1"/>
                </a:solidFill>
              </a:rPr>
              <a:t> com: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9" name="Google Shape;579;p29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29"/>
          <p:cNvSpPr/>
          <p:nvPr/>
        </p:nvSpPr>
        <p:spPr>
          <a:xfrm>
            <a:off x="13895665" y="377016"/>
            <a:ext cx="2781300" cy="2781300"/>
          </a:xfrm>
          <a:custGeom>
            <a:rect b="b" l="l" r="r" t="t"/>
            <a:pathLst>
              <a:path extrusionOk="0" h="3708400" w="3708400">
                <a:moveTo>
                  <a:pt x="0" y="0"/>
                </a:moveTo>
                <a:lnTo>
                  <a:pt x="3708400" y="0"/>
                </a:lnTo>
                <a:lnTo>
                  <a:pt x="3708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9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582" name="Google Shape;582;p29"/>
          <p:cNvSpPr txBox="1"/>
          <p:nvPr/>
        </p:nvSpPr>
        <p:spPr>
          <a:xfrm>
            <a:off x="2667000" y="1097165"/>
            <a:ext cx="717363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6: Teste e Validação</a:t>
            </a:r>
            <a:endParaRPr/>
          </a:p>
        </p:txBody>
      </p:sp>
      <p:sp>
        <p:nvSpPr>
          <p:cNvPr id="583" name="Google Shape;583;p29"/>
          <p:cNvSpPr txBox="1"/>
          <p:nvPr/>
        </p:nvSpPr>
        <p:spPr>
          <a:xfrm>
            <a:off x="5994648" y="4773930"/>
            <a:ext cx="6298704" cy="1008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Teste e Validação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8" name="Google Shape;588;p30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9" name="Google Shape;589;p30"/>
          <p:cNvSpPr/>
          <p:nvPr/>
        </p:nvSpPr>
        <p:spPr>
          <a:xfrm>
            <a:off x="13895665" y="377016"/>
            <a:ext cx="2781300" cy="2781300"/>
          </a:xfrm>
          <a:custGeom>
            <a:rect b="b" l="l" r="r" t="t"/>
            <a:pathLst>
              <a:path extrusionOk="0" h="3708400" w="3708400">
                <a:moveTo>
                  <a:pt x="0" y="0"/>
                </a:moveTo>
                <a:lnTo>
                  <a:pt x="3708400" y="0"/>
                </a:lnTo>
                <a:lnTo>
                  <a:pt x="3708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0"/>
          <p:cNvSpPr/>
          <p:nvPr/>
        </p:nvSpPr>
        <p:spPr>
          <a:xfrm>
            <a:off x="10336021" y="4858379"/>
            <a:ext cx="7515529" cy="864286"/>
          </a:xfrm>
          <a:custGeom>
            <a:rect b="b" l="l" r="r" t="t"/>
            <a:pathLst>
              <a:path extrusionOk="0" h="864286" w="7515529">
                <a:moveTo>
                  <a:pt x="0" y="0"/>
                </a:moveTo>
                <a:lnTo>
                  <a:pt x="7515528" y="0"/>
                </a:lnTo>
                <a:lnTo>
                  <a:pt x="7515528" y="864286"/>
                </a:lnTo>
                <a:lnTo>
                  <a:pt x="0" y="864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0"/>
          <p:cNvSpPr/>
          <p:nvPr/>
        </p:nvSpPr>
        <p:spPr>
          <a:xfrm>
            <a:off x="10336021" y="5827440"/>
            <a:ext cx="7515529" cy="798525"/>
          </a:xfrm>
          <a:custGeom>
            <a:rect b="b" l="l" r="r" t="t"/>
            <a:pathLst>
              <a:path extrusionOk="0" h="798525" w="7515529">
                <a:moveTo>
                  <a:pt x="0" y="0"/>
                </a:moveTo>
                <a:lnTo>
                  <a:pt x="7515528" y="0"/>
                </a:lnTo>
                <a:lnTo>
                  <a:pt x="7515528" y="798525"/>
                </a:lnTo>
                <a:lnTo>
                  <a:pt x="0" y="798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0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593" name="Google Shape;593;p30"/>
          <p:cNvSpPr txBox="1"/>
          <p:nvPr/>
        </p:nvSpPr>
        <p:spPr>
          <a:xfrm>
            <a:off x="2667000" y="1097165"/>
            <a:ext cx="717363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6: Teste e Validação</a:t>
            </a:r>
            <a:endParaRPr/>
          </a:p>
        </p:txBody>
      </p:sp>
      <p:sp>
        <p:nvSpPr>
          <p:cNvPr id="594" name="Google Shape;594;p30"/>
          <p:cNvSpPr txBox="1"/>
          <p:nvPr/>
        </p:nvSpPr>
        <p:spPr>
          <a:xfrm>
            <a:off x="851189" y="1815290"/>
            <a:ext cx="2501801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O que fazer:</a:t>
            </a:r>
            <a:endParaRPr/>
          </a:p>
        </p:txBody>
      </p:sp>
      <p:sp>
        <p:nvSpPr>
          <p:cNvPr id="595" name="Google Shape;595;p30"/>
          <p:cNvSpPr txBox="1"/>
          <p:nvPr/>
        </p:nvSpPr>
        <p:spPr>
          <a:xfrm>
            <a:off x="431160" y="2374083"/>
            <a:ext cx="9471950" cy="2030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▶️ Executar a aplicação Spring Boot</a:t>
            </a:r>
            <a:endParaRPr/>
          </a:p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🔎 Testar endpoints criados</a:t>
            </a:r>
            <a:endParaRPr/>
          </a:p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🗄️ Acessar console H2</a:t>
            </a:r>
            <a:endParaRPr/>
          </a:p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📝 Validar logs da aplicação (verificar se está usando JDK 21)</a:t>
            </a:r>
            <a:endParaRPr/>
          </a:p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🔄 Testar hot reload (DevTools)</a:t>
            </a:r>
            <a:endParaRPr/>
          </a:p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0"/>
          <p:cNvSpPr txBox="1"/>
          <p:nvPr/>
        </p:nvSpPr>
        <p:spPr>
          <a:xfrm>
            <a:off x="661254" y="5028925"/>
            <a:ext cx="572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Testes obrigatórios:</a:t>
            </a:r>
            <a:endParaRPr/>
          </a:p>
        </p:txBody>
      </p:sp>
      <p:sp>
        <p:nvSpPr>
          <p:cNvPr id="597" name="Google Shape;597;p30"/>
          <p:cNvSpPr txBox="1"/>
          <p:nvPr/>
        </p:nvSpPr>
        <p:spPr>
          <a:xfrm>
            <a:off x="431160" y="5827454"/>
            <a:ext cx="94719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</a:t>
            </a:r>
            <a:r>
              <a:rPr b="0" i="0" lang="en-US" sz="1900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http://localhost:8080/health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retorna JSON com status UP e versão Java 21</a:t>
            </a:r>
            <a:endParaRPr/>
          </a:p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</a:t>
            </a:r>
            <a:r>
              <a:rPr b="0" i="0" lang="en-US" sz="1900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http://localhost:8080/info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retorna informações da aplicação</a:t>
            </a:r>
            <a:endParaRPr/>
          </a:p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</a:t>
            </a:r>
            <a:r>
              <a:rPr b="0" i="0" lang="en-US" sz="1900" u="none" cap="none" strike="noStrike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http://localhost:8080/h2-console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abre console do banco</a:t>
            </a:r>
            <a:endParaRPr/>
          </a:p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Modificar algo no código e verificar restart automático</a:t>
            </a:r>
            <a:endParaRPr/>
          </a:p>
          <a:p>
            <a:pPr indent="-205110" lvl="1" marL="410219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Verificar nos logs que a aplicação está rodando com JDK 21</a:t>
            </a:r>
            <a:endParaRPr/>
          </a:p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0"/>
          <p:cNvSpPr txBox="1"/>
          <p:nvPr/>
        </p:nvSpPr>
        <p:spPr>
          <a:xfrm>
            <a:off x="597341" y="8541781"/>
            <a:ext cx="75006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Entregável:</a:t>
            </a:r>
            <a:endParaRPr/>
          </a:p>
          <a:p>
            <a:pPr indent="-160424" lvl="1" marL="320848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6"/>
              <a:buFont typeface="Arial"/>
              <a:buChar char="•"/>
            </a:pPr>
            <a:r>
              <a:rPr b="0" i="0" lang="en-US" sz="14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Screenshots dos endpoints funcionando (mostrando javaVersion: "21.x.x")</a:t>
            </a:r>
            <a:endParaRPr/>
          </a:p>
          <a:p>
            <a:pPr indent="-160424" lvl="1" marL="320848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6"/>
              <a:buFont typeface="Arial"/>
              <a:buChar char="•"/>
            </a:pPr>
            <a:r>
              <a:rPr b="0" i="0" lang="en-US" sz="14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Screenshot do console H2 acessível</a:t>
            </a:r>
            <a:endParaRPr/>
          </a:p>
          <a:p>
            <a:pPr indent="-160424" lvl="1" marL="320848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6"/>
              <a:buFont typeface="Arial"/>
              <a:buChar char="•"/>
            </a:pPr>
            <a:r>
              <a:rPr b="0" i="0" lang="en-US" sz="14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Log da aplicação mostrando inicialização bem-sucedida com JDK 21</a:t>
            </a:r>
            <a:endParaRPr/>
          </a:p>
          <a:p>
            <a:pPr indent="0" lvl="0" marL="0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0"/>
          <p:cNvSpPr/>
          <p:nvPr/>
        </p:nvSpPr>
        <p:spPr>
          <a:xfrm>
            <a:off x="10336021" y="6812781"/>
            <a:ext cx="2810116" cy="2408097"/>
          </a:xfrm>
          <a:custGeom>
            <a:rect b="b" l="l" r="r" t="t"/>
            <a:pathLst>
              <a:path extrusionOk="0" h="2408097" w="2810116">
                <a:moveTo>
                  <a:pt x="0" y="0"/>
                </a:moveTo>
                <a:lnTo>
                  <a:pt x="2810116" y="0"/>
                </a:lnTo>
                <a:lnTo>
                  <a:pt x="2810116" y="2408097"/>
                </a:lnTo>
                <a:lnTo>
                  <a:pt x="0" y="24080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Google Shape;126;p4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p4"/>
          <p:cNvSpPr txBox="1"/>
          <p:nvPr/>
        </p:nvSpPr>
        <p:spPr>
          <a:xfrm>
            <a:off x="1828800" y="1619250"/>
            <a:ext cx="11910089" cy="804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Tema Central de Hoje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2982635" y="4314663"/>
            <a:ext cx="6576061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Conhecendo o Spring Boot e Iniciação do Projeto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8862088" y="2423476"/>
            <a:ext cx="6758940" cy="6758940"/>
          </a:xfrm>
          <a:custGeom>
            <a:rect b="b" l="l" r="r" t="t"/>
            <a:pathLst>
              <a:path extrusionOk="0" h="9011920" w="9011920">
                <a:moveTo>
                  <a:pt x="0" y="0"/>
                </a:moveTo>
                <a:lnTo>
                  <a:pt x="9011920" y="0"/>
                </a:lnTo>
                <a:lnTo>
                  <a:pt x="9011920" y="9011920"/>
                </a:lnTo>
                <a:lnTo>
                  <a:pt x="0" y="90119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686665" y="7658579"/>
            <a:ext cx="2005006" cy="2005006"/>
          </a:xfrm>
          <a:custGeom>
            <a:rect b="b" l="l" r="r" t="t"/>
            <a:pathLst>
              <a:path extrusionOk="0" h="2005006" w="2005006">
                <a:moveTo>
                  <a:pt x="0" y="0"/>
                </a:moveTo>
                <a:lnTo>
                  <a:pt x="2005006" y="0"/>
                </a:lnTo>
                <a:lnTo>
                  <a:pt x="2005006" y="2005006"/>
                </a:lnTo>
                <a:lnTo>
                  <a:pt x="0" y="20050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4" name="Google Shape;604;p31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5" name="Google Shape;605;p31"/>
          <p:cNvSpPr/>
          <p:nvPr/>
        </p:nvSpPr>
        <p:spPr>
          <a:xfrm>
            <a:off x="13895665" y="377016"/>
            <a:ext cx="2781300" cy="2781300"/>
          </a:xfrm>
          <a:custGeom>
            <a:rect b="b" l="l" r="r" t="t"/>
            <a:pathLst>
              <a:path extrusionOk="0" h="3708400" w="3708400">
                <a:moveTo>
                  <a:pt x="0" y="0"/>
                </a:moveTo>
                <a:lnTo>
                  <a:pt x="3708400" y="0"/>
                </a:lnTo>
                <a:lnTo>
                  <a:pt x="3708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31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607" name="Google Shape;607;p31"/>
          <p:cNvSpPr txBox="1"/>
          <p:nvPr/>
        </p:nvSpPr>
        <p:spPr>
          <a:xfrm>
            <a:off x="2667000" y="1097165"/>
            <a:ext cx="973395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7: Documentação e Finalização</a:t>
            </a:r>
            <a:endParaRPr/>
          </a:p>
        </p:txBody>
      </p:sp>
      <p:sp>
        <p:nvSpPr>
          <p:cNvPr id="608" name="Google Shape;608;p31"/>
          <p:cNvSpPr txBox="1"/>
          <p:nvPr/>
        </p:nvSpPr>
        <p:spPr>
          <a:xfrm>
            <a:off x="3931518" y="4773930"/>
            <a:ext cx="10424964" cy="1008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Documentação e Finalização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3" name="Google Shape;613;p32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32"/>
          <p:cNvSpPr/>
          <p:nvPr/>
        </p:nvSpPr>
        <p:spPr>
          <a:xfrm>
            <a:off x="13895665" y="377016"/>
            <a:ext cx="2781300" cy="2781300"/>
          </a:xfrm>
          <a:custGeom>
            <a:rect b="b" l="l" r="r" t="t"/>
            <a:pathLst>
              <a:path extrusionOk="0" h="3708400" w="3708400">
                <a:moveTo>
                  <a:pt x="0" y="0"/>
                </a:moveTo>
                <a:lnTo>
                  <a:pt x="3708400" y="0"/>
                </a:lnTo>
                <a:lnTo>
                  <a:pt x="3708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2"/>
          <p:cNvSpPr/>
          <p:nvPr/>
        </p:nvSpPr>
        <p:spPr>
          <a:xfrm>
            <a:off x="10501280" y="2536841"/>
            <a:ext cx="4152720" cy="4652908"/>
          </a:xfrm>
          <a:custGeom>
            <a:rect b="b" l="l" r="r" t="t"/>
            <a:pathLst>
              <a:path extrusionOk="0" h="4652908" w="4152720">
                <a:moveTo>
                  <a:pt x="0" y="0"/>
                </a:moveTo>
                <a:lnTo>
                  <a:pt x="4152720" y="0"/>
                </a:lnTo>
                <a:lnTo>
                  <a:pt x="4152720" y="4652908"/>
                </a:lnTo>
                <a:lnTo>
                  <a:pt x="0" y="4652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2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617" name="Google Shape;617;p32"/>
          <p:cNvSpPr txBox="1"/>
          <p:nvPr/>
        </p:nvSpPr>
        <p:spPr>
          <a:xfrm>
            <a:off x="2667000" y="1097165"/>
            <a:ext cx="9910640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7: Documentação e Finalização</a:t>
            </a:r>
            <a:endParaRPr/>
          </a:p>
        </p:txBody>
      </p:sp>
      <p:sp>
        <p:nvSpPr>
          <p:cNvPr id="618" name="Google Shape;618;p32"/>
          <p:cNvSpPr txBox="1"/>
          <p:nvPr/>
        </p:nvSpPr>
        <p:spPr>
          <a:xfrm>
            <a:off x="851189" y="1815290"/>
            <a:ext cx="250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O que fazer:</a:t>
            </a:r>
            <a:endParaRPr sz="500"/>
          </a:p>
        </p:txBody>
      </p:sp>
      <p:sp>
        <p:nvSpPr>
          <p:cNvPr id="619" name="Google Shape;619;p32"/>
          <p:cNvSpPr txBox="1"/>
          <p:nvPr/>
        </p:nvSpPr>
        <p:spPr>
          <a:xfrm>
            <a:off x="431149" y="2383600"/>
            <a:ext cx="37944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5425" lvl="1" marL="345451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📝 Atualizar README.md com: descrição do projeto, como executar localmente, endpoints disponíveis, tecnologias utilizadas (destacar JDK 21)</a:t>
            </a:r>
            <a:endParaRPr sz="1600"/>
          </a:p>
          <a:p>
            <a:pPr indent="-185425" lvl="1" marL="345451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💾 Fazer commit final</a:t>
            </a:r>
            <a:endParaRPr sz="1600"/>
          </a:p>
          <a:p>
            <a:pPr indent="-185425" lvl="1" marL="345451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📤 Push para GitHub</a:t>
            </a:r>
            <a:endParaRPr sz="1600"/>
          </a:p>
          <a:p>
            <a:pPr indent="0" lvl="0" marL="0" marR="0" rtl="0" algn="l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2"/>
          <p:cNvSpPr txBox="1"/>
          <p:nvPr/>
        </p:nvSpPr>
        <p:spPr>
          <a:xfrm>
            <a:off x="3894378" y="1807790"/>
            <a:ext cx="62805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Template README.md:</a:t>
            </a:r>
            <a:endParaRPr sz="500"/>
          </a:p>
        </p:txBody>
      </p:sp>
      <p:sp>
        <p:nvSpPr>
          <p:cNvPr id="621" name="Google Shape;621;p32"/>
          <p:cNvSpPr txBox="1"/>
          <p:nvPr/>
        </p:nvSpPr>
        <p:spPr>
          <a:xfrm>
            <a:off x="10501280" y="7848387"/>
            <a:ext cx="7500600" cy="17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Entregável:</a:t>
            </a:r>
            <a:endParaRPr sz="1600"/>
          </a:p>
          <a:p>
            <a:pPr indent="0" lvl="0" marL="0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124" lvl="1" marL="320848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6"/>
              <a:buFont typeface="Arial"/>
              <a:buChar char="•"/>
            </a:pPr>
            <a:r>
              <a:rPr b="0" i="0" lang="en-US" sz="16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README.md completo e bem formatado (destacando uso do JDK 21)</a:t>
            </a:r>
            <a:endParaRPr sz="1600"/>
          </a:p>
          <a:p>
            <a:pPr indent="-173124" lvl="1" marL="320848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6"/>
              <a:buFont typeface="Arial"/>
              <a:buChar char="•"/>
            </a:pPr>
            <a:r>
              <a:rPr b="0" i="0" lang="en-US" sz="16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Repositório GitHub atualizado com todos os commits</a:t>
            </a:r>
            <a:endParaRPr sz="1600"/>
          </a:p>
          <a:p>
            <a:pPr indent="-173123" lvl="1" marL="320847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86"/>
              <a:buFont typeface="Arial"/>
              <a:buChar char="•"/>
            </a:pPr>
            <a:r>
              <a:rPr b="0" i="0" lang="en-US" sz="16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Aplicação funcionando 100% com JDK 21</a:t>
            </a:r>
            <a:endParaRPr sz="178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8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2"/>
          <p:cNvSpPr/>
          <p:nvPr/>
        </p:nvSpPr>
        <p:spPr>
          <a:xfrm>
            <a:off x="5209925" y="2220975"/>
            <a:ext cx="5017211" cy="7584814"/>
          </a:xfrm>
          <a:custGeom>
            <a:rect b="b" l="l" r="r" t="t"/>
            <a:pathLst>
              <a:path extrusionOk="0" h="2003914" w="14976749">
                <a:moveTo>
                  <a:pt x="0" y="0"/>
                </a:moveTo>
                <a:lnTo>
                  <a:pt x="14976749" y="0"/>
                </a:lnTo>
                <a:lnTo>
                  <a:pt x="14976749" y="2003913"/>
                </a:lnTo>
                <a:lnTo>
                  <a:pt x="0" y="2003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1627" l="0" r="0" t="-616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Delivery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Tech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API</a:t>
            </a:r>
            <a:endParaRPr sz="95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Sistema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de delivery desenvolvido com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Spring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Boot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e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Java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21.</a:t>
            </a:r>
            <a:endParaRPr sz="950">
              <a:solidFill>
                <a:srgbClr val="F08D4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## 🚀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Tecnologias</a:t>
            </a:r>
            <a:endParaRPr sz="95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**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Java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21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LTS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**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versão mais recente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9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Spring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Boot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3.2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Spring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Web</a:t>
            </a:r>
            <a:endParaRPr sz="95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Spring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Data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JPA</a:t>
            </a:r>
            <a:endParaRPr sz="95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H2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Database</a:t>
            </a:r>
            <a:endParaRPr sz="95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Maven</a:t>
            </a:r>
            <a:endParaRPr sz="95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## ⚡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Recursos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Modernos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Utilizados</a:t>
            </a:r>
            <a:endParaRPr sz="95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Records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Java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14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+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9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Text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Blocks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Java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15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+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9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Pattern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Matching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Java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17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+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9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Virtual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Threads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Java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21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9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## 🏃‍♂️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Como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executar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1.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**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Pr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é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requisitos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:**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JDK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21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instalado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2.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Clone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o repositório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3.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Execute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`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/mvnw spring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boot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run`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4.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Acesse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http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://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localhost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8080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health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## 📋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Endpoints</a:t>
            </a:r>
            <a:endParaRPr sz="95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health 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Status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da aplicação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inclui versão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Java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9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info 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Informa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ções da aplicação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GET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console 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Console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CC99CD"/>
                </a:solidFill>
                <a:latin typeface="Verdana"/>
                <a:ea typeface="Verdana"/>
                <a:cs typeface="Verdana"/>
                <a:sym typeface="Verdana"/>
              </a:rPr>
              <a:t>do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banco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H2</a:t>
            </a:r>
            <a:endParaRPr sz="95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## 🔧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Configura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ção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Porta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8080</a:t>
            </a:r>
            <a:endParaRPr sz="950">
              <a:solidFill>
                <a:srgbClr val="F08D4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Banco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H2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em memória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Profile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development</a:t>
            </a:r>
            <a:endParaRPr sz="950">
              <a:solidFill>
                <a:srgbClr val="FFFFFF"/>
              </a:solidFill>
              <a:highlight>
                <a:srgbClr val="2D2D2D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## 👨‍💻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Desenvolvedor</a:t>
            </a:r>
            <a:endParaRPr sz="950">
              <a:solidFill>
                <a:srgbClr val="F8C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[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Seu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Nome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67CDCC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[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Sua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Turma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]</a:t>
            </a:r>
            <a:endParaRPr sz="95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389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Desenvolvido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com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JDK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21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e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Spring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8C555"/>
                </a:solidFill>
                <a:latin typeface="Verdana"/>
                <a:ea typeface="Verdana"/>
                <a:cs typeface="Verdana"/>
                <a:sym typeface="Verdana"/>
              </a:rPr>
              <a:t>Boot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F08D49"/>
                </a:solidFill>
                <a:latin typeface="Verdana"/>
                <a:ea typeface="Verdana"/>
                <a:cs typeface="Verdana"/>
                <a:sym typeface="Verdana"/>
              </a:rPr>
              <a:t>3.2</a:t>
            </a:r>
            <a:r>
              <a:rPr lang="en-US" sz="95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r>
              <a:rPr lang="en-US" sz="950">
                <a:solidFill>
                  <a:srgbClr val="FFFFFF"/>
                </a:solidFill>
                <a:highlight>
                  <a:srgbClr val="2D2D2D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883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7" name="Google Shape;627;p33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8" name="Google Shape;628;p33"/>
          <p:cNvSpPr/>
          <p:nvPr/>
        </p:nvSpPr>
        <p:spPr>
          <a:xfrm>
            <a:off x="13259956" y="128513"/>
            <a:ext cx="4899565" cy="3674649"/>
          </a:xfrm>
          <a:custGeom>
            <a:rect b="b" l="l" r="r" t="t"/>
            <a:pathLst>
              <a:path extrusionOk="0" h="4899533" w="6532753">
                <a:moveTo>
                  <a:pt x="0" y="0"/>
                </a:moveTo>
                <a:lnTo>
                  <a:pt x="6532753" y="0"/>
                </a:lnTo>
                <a:lnTo>
                  <a:pt x="6532753" y="4899533"/>
                </a:lnTo>
                <a:lnTo>
                  <a:pt x="0" y="48995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3"/>
          <p:cNvSpPr txBox="1"/>
          <p:nvPr/>
        </p:nvSpPr>
        <p:spPr>
          <a:xfrm>
            <a:off x="3200400" y="252959"/>
            <a:ext cx="6280430" cy="804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Onde Usamos</a:t>
            </a:r>
            <a:endParaRPr/>
          </a:p>
        </p:txBody>
      </p:sp>
      <p:sp>
        <p:nvSpPr>
          <p:cNvPr id="630" name="Google Shape;630;p33"/>
          <p:cNvSpPr txBox="1"/>
          <p:nvPr/>
        </p:nvSpPr>
        <p:spPr>
          <a:xfrm>
            <a:off x="1352083" y="1023848"/>
            <a:ext cx="9121057" cy="576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4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Onde essa prática da aula pode ser usada?</a:t>
            </a:r>
            <a:endParaRPr/>
          </a:p>
        </p:txBody>
      </p:sp>
      <p:sp>
        <p:nvSpPr>
          <p:cNvPr id="631" name="Google Shape;631;p33"/>
          <p:cNvSpPr txBox="1"/>
          <p:nvPr/>
        </p:nvSpPr>
        <p:spPr>
          <a:xfrm>
            <a:off x="1058218" y="1768521"/>
            <a:ext cx="15208800" cy="44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🧑‍💻 Entrar no seu primeiro estágio ou emprego como dev</a:t>
            </a:r>
            <a:endParaRPr sz="700"/>
          </a:p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Lá você vai precisar configurar ambiente, projeto e versionar o código com Git.</a:t>
            </a:r>
            <a:endParaRPr sz="700"/>
          </a:p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📦 Criar seu próprio sistema, site ou aplicativo</a:t>
            </a:r>
            <a:endParaRPr sz="700"/>
          </a:p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Isso aqui é a base pra qualquer API moderna, como apps de delivery, lojas online, etc.</a:t>
            </a:r>
            <a:endParaRPr sz="700"/>
          </a:p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🤝 Trabalhar em grupo em projetos da escola ou TCC</a:t>
            </a:r>
            <a:endParaRPr sz="700"/>
          </a:p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Ajuda todo mundo a ter o mesmo ambiente, com tudo funcionando igual.</a:t>
            </a:r>
            <a:endParaRPr sz="700"/>
          </a:p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🧪 Fazer testes técnicos em entrevistas de emprego</a:t>
            </a:r>
            <a:endParaRPr sz="700"/>
          </a:p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As empresas pedem exatamente esse tipo de projeto simples, mas bem feito.</a:t>
            </a:r>
            <a:endParaRPr sz="700"/>
          </a:p>
        </p:txBody>
      </p:sp>
      <p:sp>
        <p:nvSpPr>
          <p:cNvPr id="632" name="Google Shape;632;p33"/>
          <p:cNvSpPr txBox="1"/>
          <p:nvPr/>
        </p:nvSpPr>
        <p:spPr>
          <a:xfrm>
            <a:off x="1276643" y="6760146"/>
            <a:ext cx="26604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🧠 Resumindo:</a:t>
            </a:r>
            <a:endParaRPr/>
          </a:p>
        </p:txBody>
      </p:sp>
      <p:sp>
        <p:nvSpPr>
          <p:cNvPr id="633" name="Google Shape;633;p33"/>
          <p:cNvSpPr txBox="1"/>
          <p:nvPr/>
        </p:nvSpPr>
        <p:spPr>
          <a:xfrm>
            <a:off x="1352075" y="7831200"/>
            <a:ext cx="149148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como aprender a montar os alicerces de uma casa de tecnologia.</a:t>
            </a:r>
            <a:endParaRPr/>
          </a:p>
          <a:p>
            <a:pPr indent="0" lvl="0" marL="0" marR="0" rtl="0" algn="l">
              <a:lnSpc>
                <a:spcPct val="1164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você aprender isso bem, vai conseguir construir qualquer sistema depois.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8" name="Google Shape;638;p34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9" name="Google Shape;639;p34"/>
          <p:cNvSpPr txBox="1"/>
          <p:nvPr/>
        </p:nvSpPr>
        <p:spPr>
          <a:xfrm>
            <a:off x="3200400" y="252959"/>
            <a:ext cx="6280430" cy="804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Onde Usamos</a:t>
            </a:r>
            <a:endParaRPr/>
          </a:p>
        </p:txBody>
      </p:sp>
      <p:sp>
        <p:nvSpPr>
          <p:cNvPr id="640" name="Google Shape;640;p34"/>
          <p:cNvSpPr/>
          <p:nvPr/>
        </p:nvSpPr>
        <p:spPr>
          <a:xfrm>
            <a:off x="12115800" y="1257300"/>
            <a:ext cx="4899565" cy="3674649"/>
          </a:xfrm>
          <a:custGeom>
            <a:rect b="b" l="l" r="r" t="t"/>
            <a:pathLst>
              <a:path extrusionOk="0" h="4899533" w="6532753">
                <a:moveTo>
                  <a:pt x="0" y="0"/>
                </a:moveTo>
                <a:lnTo>
                  <a:pt x="6532753" y="0"/>
                </a:lnTo>
                <a:lnTo>
                  <a:pt x="6532753" y="4899533"/>
                </a:lnTo>
                <a:lnTo>
                  <a:pt x="0" y="48995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3780100" y="4254900"/>
            <a:ext cx="65760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 </a:t>
            </a:r>
            <a:r>
              <a:rPr b="1" lang="en-US" sz="5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</a:t>
            </a:r>
            <a:r>
              <a:rPr b="1" lang="en-US" sz="5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plo Você Traz?</a:t>
            </a:r>
            <a:endParaRPr/>
          </a:p>
        </p:txBody>
      </p:sp>
      <p:sp>
        <p:nvSpPr>
          <p:cNvPr id="642" name="Google Shape;642;p34"/>
          <p:cNvSpPr/>
          <p:nvPr/>
        </p:nvSpPr>
        <p:spPr>
          <a:xfrm>
            <a:off x="1981200" y="6688598"/>
            <a:ext cx="4899565" cy="3260408"/>
          </a:xfrm>
          <a:custGeom>
            <a:rect b="b" l="l" r="r" t="t"/>
            <a:pathLst>
              <a:path extrusionOk="0" h="4347210" w="6532753">
                <a:moveTo>
                  <a:pt x="0" y="0"/>
                </a:moveTo>
                <a:lnTo>
                  <a:pt x="6532753" y="0"/>
                </a:lnTo>
                <a:lnTo>
                  <a:pt x="6532753" y="4347210"/>
                </a:lnTo>
                <a:lnTo>
                  <a:pt x="0" y="4347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1491779" y="1329999"/>
            <a:ext cx="8586503" cy="913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4696" lvl="1" marL="629392" marR="0" rtl="0" algn="ctr">
              <a:lnSpc>
                <a:spcPct val="1163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15"/>
              <a:buFont typeface="Arial"/>
              <a:buChar char="•"/>
            </a:pPr>
            <a:r>
              <a:rPr b="1" i="0" lang="en-US" sz="291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você criasse seu próprio iFood, o que ele teria?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35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p35"/>
          <p:cNvSpPr txBox="1"/>
          <p:nvPr/>
        </p:nvSpPr>
        <p:spPr>
          <a:xfrm>
            <a:off x="3276600" y="252959"/>
            <a:ext cx="6280430" cy="804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Nosso Break</a:t>
            </a:r>
            <a:endParaRPr/>
          </a:p>
        </p:txBody>
      </p:sp>
      <p:sp>
        <p:nvSpPr>
          <p:cNvPr id="650" name="Google Shape;650;p35"/>
          <p:cNvSpPr/>
          <p:nvPr/>
        </p:nvSpPr>
        <p:spPr>
          <a:xfrm>
            <a:off x="5410200" y="4118768"/>
            <a:ext cx="8745950" cy="5820060"/>
          </a:xfrm>
          <a:custGeom>
            <a:rect b="b" l="l" r="r" t="t"/>
            <a:pathLst>
              <a:path extrusionOk="0" h="7760081" w="11661267">
                <a:moveTo>
                  <a:pt x="0" y="0"/>
                </a:moveTo>
                <a:lnTo>
                  <a:pt x="11661267" y="0"/>
                </a:lnTo>
                <a:lnTo>
                  <a:pt x="11661267" y="7760081"/>
                </a:lnTo>
                <a:lnTo>
                  <a:pt x="0" y="7760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35"/>
          <p:cNvSpPr txBox="1"/>
          <p:nvPr/>
        </p:nvSpPr>
        <p:spPr>
          <a:xfrm>
            <a:off x="6482220" y="2865100"/>
            <a:ext cx="6576061" cy="946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 minutos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6" name="Google Shape;656;p36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36"/>
          <p:cNvSpPr txBox="1"/>
          <p:nvPr/>
        </p:nvSpPr>
        <p:spPr>
          <a:xfrm>
            <a:off x="3276600" y="281766"/>
            <a:ext cx="5237959" cy="1496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Vamos ao AVA</a:t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600200" y="2493043"/>
            <a:ext cx="5486400" cy="5510879"/>
          </a:xfrm>
          <a:custGeom>
            <a:rect b="b" l="l" r="r" t="t"/>
            <a:pathLst>
              <a:path extrusionOk="0" h="7347839" w="7315200">
                <a:moveTo>
                  <a:pt x="0" y="0"/>
                </a:moveTo>
                <a:lnTo>
                  <a:pt x="7315200" y="0"/>
                </a:lnTo>
                <a:lnTo>
                  <a:pt x="7315200" y="7347839"/>
                </a:lnTo>
                <a:lnTo>
                  <a:pt x="0" y="73478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36"/>
          <p:cNvSpPr/>
          <p:nvPr/>
        </p:nvSpPr>
        <p:spPr>
          <a:xfrm>
            <a:off x="10737449" y="1383085"/>
            <a:ext cx="3020187" cy="1917097"/>
          </a:xfrm>
          <a:custGeom>
            <a:rect b="b" l="l" r="r" t="t"/>
            <a:pathLst>
              <a:path extrusionOk="0" h="2556129" w="4026916">
                <a:moveTo>
                  <a:pt x="0" y="0"/>
                </a:moveTo>
                <a:lnTo>
                  <a:pt x="4026916" y="0"/>
                </a:lnTo>
                <a:lnTo>
                  <a:pt x="4026916" y="2556129"/>
                </a:lnTo>
                <a:lnTo>
                  <a:pt x="0" y="2556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36"/>
          <p:cNvSpPr/>
          <p:nvPr/>
        </p:nvSpPr>
        <p:spPr>
          <a:xfrm>
            <a:off x="11014066" y="3695700"/>
            <a:ext cx="2466975" cy="1847850"/>
          </a:xfrm>
          <a:custGeom>
            <a:rect b="b" l="l" r="r" t="t"/>
            <a:pathLst>
              <a:path extrusionOk="0" h="2463800" w="3289300">
                <a:moveTo>
                  <a:pt x="0" y="0"/>
                </a:moveTo>
                <a:lnTo>
                  <a:pt x="3289300" y="0"/>
                </a:lnTo>
                <a:lnTo>
                  <a:pt x="3289300" y="2463800"/>
                </a:lnTo>
                <a:lnTo>
                  <a:pt x="0" y="2463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36"/>
          <p:cNvSpPr/>
          <p:nvPr/>
        </p:nvSpPr>
        <p:spPr>
          <a:xfrm>
            <a:off x="11014066" y="5939081"/>
            <a:ext cx="2466975" cy="1847850"/>
          </a:xfrm>
          <a:custGeom>
            <a:rect b="b" l="l" r="r" t="t"/>
            <a:pathLst>
              <a:path extrusionOk="0" h="2463800" w="3289300">
                <a:moveTo>
                  <a:pt x="0" y="0"/>
                </a:moveTo>
                <a:lnTo>
                  <a:pt x="3289300" y="0"/>
                </a:lnTo>
                <a:lnTo>
                  <a:pt x="3289300" y="2463800"/>
                </a:lnTo>
                <a:lnTo>
                  <a:pt x="0" y="2463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36"/>
          <p:cNvSpPr/>
          <p:nvPr/>
        </p:nvSpPr>
        <p:spPr>
          <a:xfrm>
            <a:off x="10728709" y="8146677"/>
            <a:ext cx="3028950" cy="1514475"/>
          </a:xfrm>
          <a:custGeom>
            <a:rect b="b" l="l" r="r" t="t"/>
            <a:pathLst>
              <a:path extrusionOk="0" h="2019300" w="4038600">
                <a:moveTo>
                  <a:pt x="0" y="0"/>
                </a:moveTo>
                <a:lnTo>
                  <a:pt x="4038600" y="0"/>
                </a:lnTo>
                <a:lnTo>
                  <a:pt x="4038600" y="2019300"/>
                </a:lnTo>
                <a:lnTo>
                  <a:pt x="0" y="20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3849084" y="2046790"/>
            <a:ext cx="2712750" cy="55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Vídeo</a:t>
            </a:r>
            <a:endParaRPr/>
          </a:p>
        </p:txBody>
      </p:sp>
      <p:sp>
        <p:nvSpPr>
          <p:cNvPr id="664" name="Google Shape;664;p36"/>
          <p:cNvSpPr txBox="1"/>
          <p:nvPr/>
        </p:nvSpPr>
        <p:spPr>
          <a:xfrm>
            <a:off x="13883625" y="4023400"/>
            <a:ext cx="2712750" cy="55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Texto</a:t>
            </a:r>
            <a:endParaRPr/>
          </a:p>
        </p:txBody>
      </p:sp>
      <p:sp>
        <p:nvSpPr>
          <p:cNvPr id="665" name="Google Shape;665;p36"/>
          <p:cNvSpPr txBox="1"/>
          <p:nvPr/>
        </p:nvSpPr>
        <p:spPr>
          <a:xfrm>
            <a:off x="13883625" y="6559168"/>
            <a:ext cx="2712750" cy="55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Perguntas</a:t>
            </a:r>
            <a:endParaRPr/>
          </a:p>
        </p:txBody>
      </p:sp>
      <p:sp>
        <p:nvSpPr>
          <p:cNvPr id="666" name="Google Shape;666;p36"/>
          <p:cNvSpPr txBox="1"/>
          <p:nvPr/>
        </p:nvSpPr>
        <p:spPr>
          <a:xfrm>
            <a:off x="13883625" y="8600076"/>
            <a:ext cx="2712750" cy="55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Argumentação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1" name="Google Shape;671;p37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2" name="Google Shape;672;p37"/>
          <p:cNvSpPr txBox="1"/>
          <p:nvPr/>
        </p:nvSpPr>
        <p:spPr>
          <a:xfrm>
            <a:off x="3001686" y="252959"/>
            <a:ext cx="5237959" cy="804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Fechamento</a:t>
            </a:r>
            <a:endParaRPr/>
          </a:p>
        </p:txBody>
      </p:sp>
      <p:sp>
        <p:nvSpPr>
          <p:cNvPr id="673" name="Google Shape;673;p37"/>
          <p:cNvSpPr/>
          <p:nvPr/>
        </p:nvSpPr>
        <p:spPr>
          <a:xfrm>
            <a:off x="4116661" y="3238503"/>
            <a:ext cx="9065895" cy="6032944"/>
          </a:xfrm>
          <a:custGeom>
            <a:rect b="b" l="l" r="r" t="t"/>
            <a:pathLst>
              <a:path extrusionOk="0" h="8043926" w="12087860">
                <a:moveTo>
                  <a:pt x="0" y="0"/>
                </a:moveTo>
                <a:lnTo>
                  <a:pt x="12087860" y="0"/>
                </a:lnTo>
                <a:lnTo>
                  <a:pt x="12087860" y="8043926"/>
                </a:lnTo>
                <a:lnTo>
                  <a:pt x="0" y="8043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38"/>
          <p:cNvSpPr/>
          <p:nvPr/>
        </p:nvSpPr>
        <p:spPr>
          <a:xfrm>
            <a:off x="-168372" y="-196608"/>
            <a:ext cx="1197072" cy="10750131"/>
          </a:xfrm>
          <a:custGeom>
            <a:rect b="b" l="l" r="r" t="t"/>
            <a:pathLst>
              <a:path extrusionOk="0" h="10750131" w="1197072">
                <a:moveTo>
                  <a:pt x="0" y="0"/>
                </a:moveTo>
                <a:lnTo>
                  <a:pt x="1197072" y="0"/>
                </a:lnTo>
                <a:lnTo>
                  <a:pt x="1197072" y="10750131"/>
                </a:lnTo>
                <a:lnTo>
                  <a:pt x="0" y="107501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8"/>
          <p:cNvSpPr/>
          <p:nvPr/>
        </p:nvSpPr>
        <p:spPr>
          <a:xfrm>
            <a:off x="1477632" y="5203547"/>
            <a:ext cx="4826984" cy="942213"/>
          </a:xfrm>
          <a:custGeom>
            <a:rect b="b" l="l" r="r" t="t"/>
            <a:pathLst>
              <a:path extrusionOk="0" h="1256284" w="6435979">
                <a:moveTo>
                  <a:pt x="0" y="0"/>
                </a:moveTo>
                <a:lnTo>
                  <a:pt x="6435979" y="0"/>
                </a:lnTo>
                <a:lnTo>
                  <a:pt x="6435979" y="1256284"/>
                </a:lnTo>
                <a:lnTo>
                  <a:pt x="0" y="1256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635" l="0" r="0" t="-463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38"/>
          <p:cNvSpPr/>
          <p:nvPr/>
        </p:nvSpPr>
        <p:spPr>
          <a:xfrm>
            <a:off x="9634596" y="-468619"/>
            <a:ext cx="7739804" cy="11581916"/>
          </a:xfrm>
          <a:custGeom>
            <a:rect b="b" l="l" r="r" t="t"/>
            <a:pathLst>
              <a:path extrusionOk="0" h="11581916" w="7739804">
                <a:moveTo>
                  <a:pt x="0" y="0"/>
                </a:moveTo>
                <a:lnTo>
                  <a:pt x="7739804" y="0"/>
                </a:lnTo>
                <a:lnTo>
                  <a:pt x="7739804" y="11581916"/>
                </a:lnTo>
                <a:lnTo>
                  <a:pt x="0" y="11581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38"/>
          <p:cNvSpPr/>
          <p:nvPr/>
        </p:nvSpPr>
        <p:spPr>
          <a:xfrm>
            <a:off x="15939655" y="7859362"/>
            <a:ext cx="1951482" cy="2427637"/>
          </a:xfrm>
          <a:custGeom>
            <a:rect b="b" l="l" r="r" t="t"/>
            <a:pathLst>
              <a:path extrusionOk="0" h="3236849" w="2601976">
                <a:moveTo>
                  <a:pt x="0" y="0"/>
                </a:moveTo>
                <a:lnTo>
                  <a:pt x="2601976" y="0"/>
                </a:lnTo>
                <a:lnTo>
                  <a:pt x="2601976" y="3236849"/>
                </a:lnTo>
                <a:lnTo>
                  <a:pt x="0" y="32368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7" r="-1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38"/>
          <p:cNvSpPr/>
          <p:nvPr/>
        </p:nvSpPr>
        <p:spPr>
          <a:xfrm>
            <a:off x="15325189" y="4137430"/>
            <a:ext cx="1605439" cy="2573846"/>
          </a:xfrm>
          <a:custGeom>
            <a:rect b="b" l="l" r="r" t="t"/>
            <a:pathLst>
              <a:path extrusionOk="0" h="3431794" w="2140585">
                <a:moveTo>
                  <a:pt x="0" y="0"/>
                </a:moveTo>
                <a:lnTo>
                  <a:pt x="2140585" y="0"/>
                </a:lnTo>
                <a:lnTo>
                  <a:pt x="2140585" y="3431794"/>
                </a:lnTo>
                <a:lnTo>
                  <a:pt x="0" y="3431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5" r="-2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38"/>
          <p:cNvSpPr/>
          <p:nvPr/>
        </p:nvSpPr>
        <p:spPr>
          <a:xfrm flipH="1">
            <a:off x="8846688" y="4137430"/>
            <a:ext cx="6180486" cy="6149530"/>
          </a:xfrm>
          <a:custGeom>
            <a:rect b="b" l="l" r="r" t="t"/>
            <a:pathLst>
              <a:path extrusionOk="0" h="8199374" w="8240649">
                <a:moveTo>
                  <a:pt x="8240649" y="0"/>
                </a:moveTo>
                <a:lnTo>
                  <a:pt x="0" y="0"/>
                </a:lnTo>
                <a:lnTo>
                  <a:pt x="0" y="8199374"/>
                </a:lnTo>
                <a:lnTo>
                  <a:pt x="8240649" y="8199374"/>
                </a:lnTo>
                <a:lnTo>
                  <a:pt x="8240649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4" l="0" r="0" t="-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38"/>
          <p:cNvSpPr/>
          <p:nvPr/>
        </p:nvSpPr>
        <p:spPr>
          <a:xfrm flipH="1">
            <a:off x="12392588" y="4137430"/>
            <a:ext cx="4780407" cy="6149530"/>
          </a:xfrm>
          <a:custGeom>
            <a:rect b="b" l="l" r="r" t="t"/>
            <a:pathLst>
              <a:path extrusionOk="0" h="8199374" w="6373876">
                <a:moveTo>
                  <a:pt x="6373876" y="0"/>
                </a:moveTo>
                <a:lnTo>
                  <a:pt x="0" y="0"/>
                </a:lnTo>
                <a:lnTo>
                  <a:pt x="0" y="8199374"/>
                </a:lnTo>
                <a:lnTo>
                  <a:pt x="6373876" y="8199374"/>
                </a:lnTo>
                <a:lnTo>
                  <a:pt x="6373876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7538" l="0" r="0" t="-75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38"/>
          <p:cNvSpPr/>
          <p:nvPr/>
        </p:nvSpPr>
        <p:spPr>
          <a:xfrm>
            <a:off x="10098577" y="9152435"/>
            <a:ext cx="2294001" cy="1134523"/>
          </a:xfrm>
          <a:custGeom>
            <a:rect b="b" l="l" r="r" t="t"/>
            <a:pathLst>
              <a:path extrusionOk="0" h="1512697" w="3058668">
                <a:moveTo>
                  <a:pt x="0" y="0"/>
                </a:moveTo>
                <a:lnTo>
                  <a:pt x="3058668" y="0"/>
                </a:lnTo>
                <a:lnTo>
                  <a:pt x="3058668" y="1512697"/>
                </a:lnTo>
                <a:lnTo>
                  <a:pt x="0" y="1512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81" l="0" r="0" t="-7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38"/>
          <p:cNvSpPr/>
          <p:nvPr/>
        </p:nvSpPr>
        <p:spPr>
          <a:xfrm rot="753594">
            <a:off x="14437888" y="1491650"/>
            <a:ext cx="1774603" cy="1744123"/>
          </a:xfrm>
          <a:custGeom>
            <a:rect b="b" l="l" r="r" t="t"/>
            <a:pathLst>
              <a:path extrusionOk="0" h="2325497" w="2366137">
                <a:moveTo>
                  <a:pt x="0" y="0"/>
                </a:moveTo>
                <a:lnTo>
                  <a:pt x="2366137" y="0"/>
                </a:lnTo>
                <a:lnTo>
                  <a:pt x="2366137" y="2325497"/>
                </a:lnTo>
                <a:lnTo>
                  <a:pt x="0" y="232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38"/>
          <p:cNvSpPr/>
          <p:nvPr/>
        </p:nvSpPr>
        <p:spPr>
          <a:xfrm>
            <a:off x="10584085" y="1028700"/>
            <a:ext cx="2079403" cy="2088261"/>
          </a:xfrm>
          <a:custGeom>
            <a:rect b="b" l="l" r="r" t="t"/>
            <a:pathLst>
              <a:path extrusionOk="0" h="2784348" w="2772537">
                <a:moveTo>
                  <a:pt x="0" y="0"/>
                </a:moveTo>
                <a:lnTo>
                  <a:pt x="2772537" y="0"/>
                </a:lnTo>
                <a:lnTo>
                  <a:pt x="2772537" y="2784348"/>
                </a:lnTo>
                <a:lnTo>
                  <a:pt x="0" y="2784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-34" r="-3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ea3695c7b_0_793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g36ea3695c7b_0_793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g36ea3695c7b_0_793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138" name="Google Shape;138;g36ea3695c7b_0_793"/>
          <p:cNvSpPr txBox="1"/>
          <p:nvPr/>
        </p:nvSpPr>
        <p:spPr>
          <a:xfrm>
            <a:off x="6801817" y="2301206"/>
            <a:ext cx="468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SPRINGBOOT</a:t>
            </a:r>
            <a:endParaRPr/>
          </a:p>
        </p:txBody>
      </p:sp>
      <p:sp>
        <p:nvSpPr>
          <p:cNvPr id="139" name="Google Shape;139;g36ea3695c7b_0_793"/>
          <p:cNvSpPr txBox="1"/>
          <p:nvPr/>
        </p:nvSpPr>
        <p:spPr>
          <a:xfrm>
            <a:off x="3582922" y="8210145"/>
            <a:ext cx="117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Acessando o </a:t>
            </a: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SPRING BOOT</a:t>
            </a:r>
            <a:endParaRPr/>
          </a:p>
        </p:txBody>
      </p:sp>
      <p:pic>
        <p:nvPicPr>
          <p:cNvPr id="140" name="Google Shape;140;g36ea3695c7b_0_7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3632" y="3721796"/>
            <a:ext cx="3413800" cy="34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ea3695c7b_0_878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g36ea3695c7b_0_878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g36ea3695c7b_0_878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148" name="Google Shape;148;g36ea3695c7b_0_878"/>
          <p:cNvSpPr txBox="1"/>
          <p:nvPr/>
        </p:nvSpPr>
        <p:spPr>
          <a:xfrm>
            <a:off x="1044033" y="1466850"/>
            <a:ext cx="9419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Resumo</a:t>
            </a:r>
            <a:endParaRPr/>
          </a:p>
        </p:txBody>
      </p:sp>
      <p:sp>
        <p:nvSpPr>
          <p:cNvPr id="149" name="Google Shape;149;g36ea3695c7b_0_878"/>
          <p:cNvSpPr txBox="1"/>
          <p:nvPr/>
        </p:nvSpPr>
        <p:spPr>
          <a:xfrm>
            <a:off x="4506875" y="2328750"/>
            <a:ext cx="10193100" cy="76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704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1"/>
              <a:buFont typeface="Arial"/>
              <a:buChar char="•"/>
            </a:pPr>
            <a:r>
              <a:rPr lang="en-US" sz="3091"/>
              <a:t>Spring Boot é um framework Java que facilita a criação de </a:t>
            </a:r>
            <a:r>
              <a:rPr b="1" lang="en-US" sz="3091"/>
              <a:t>APIs e aplicações web</a:t>
            </a:r>
            <a:r>
              <a:rPr lang="en-US" sz="3091"/>
              <a:t> de forma rápida e prática.</a:t>
            </a:r>
            <a:endParaRPr sz="30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91"/>
          </a:p>
          <a:p>
            <a:pPr indent="-34704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1"/>
              <a:buFont typeface="Arial"/>
              <a:buChar char="•"/>
            </a:pPr>
            <a:r>
              <a:rPr lang="en-US" sz="3091"/>
              <a:t>Ele vem com várias configurações prontas para uso (auto configuração), o que permite que os desenvolvedores </a:t>
            </a:r>
            <a:r>
              <a:rPr b="1" lang="en-US" sz="3091"/>
              <a:t>criem sistemas completos com menos esforço</a:t>
            </a:r>
            <a:r>
              <a:rPr lang="en-US" sz="3091"/>
              <a:t>. Com o Spring Boot, é possível integrar facilmente banco de dados, segurança, testes, entre outros recursos, tudo com poucos arquivos e comandos.</a:t>
            </a:r>
            <a:endParaRPr sz="3091"/>
          </a:p>
          <a:p>
            <a:pPr indent="0" lvl="0" marL="914400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91"/>
          </a:p>
          <a:p>
            <a:pPr indent="-347047" lvl="1" marL="732195" marR="0" rtl="0" algn="l">
              <a:lnSpc>
                <a:spcPct val="1164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91"/>
              <a:buFont typeface="Arial"/>
              <a:buChar char="•"/>
            </a:pPr>
            <a:r>
              <a:rPr lang="en-US" sz="3091"/>
              <a:t>É muito usado por ser moderno, produtivo e escalável.</a:t>
            </a:r>
            <a:endParaRPr sz="3091"/>
          </a:p>
        </p:txBody>
      </p:sp>
      <p:sp>
        <p:nvSpPr>
          <p:cNvPr id="150" name="Google Shape;150;g36ea3695c7b_0_878"/>
          <p:cNvSpPr/>
          <p:nvPr/>
        </p:nvSpPr>
        <p:spPr>
          <a:xfrm>
            <a:off x="16009500" y="1169575"/>
            <a:ext cx="1270127" cy="1316482"/>
          </a:xfrm>
          <a:custGeom>
            <a:rect b="b" l="l" r="r" t="t"/>
            <a:pathLst>
              <a:path extrusionOk="0" h="3708400" w="3708400">
                <a:moveTo>
                  <a:pt x="0" y="0"/>
                </a:moveTo>
                <a:lnTo>
                  <a:pt x="3708400" y="0"/>
                </a:lnTo>
                <a:lnTo>
                  <a:pt x="3708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Google Shape;155;p5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5"/>
          <p:cNvSpPr txBox="1"/>
          <p:nvPr/>
        </p:nvSpPr>
        <p:spPr>
          <a:xfrm>
            <a:off x="2667000" y="310109"/>
            <a:ext cx="6681734" cy="882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Desenvolvimento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2371369" y="1105183"/>
            <a:ext cx="8407160" cy="932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9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Objetivos de Aprendizagem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598026" y="1980746"/>
            <a:ext cx="717437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Contexto e Problematização:</a:t>
            </a:r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445653" y="2692075"/>
            <a:ext cx="1756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Você foi contratado como desenvolvedor júnior pela startup DeliveryTech. Sua missão é iniciar o projeto do zero com foco</a:t>
            </a:r>
            <a:endParaRPr i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494749" y="3218577"/>
            <a:ext cx="439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🚀 Cenário Real</a:t>
            </a:r>
            <a:endParaRPr/>
          </a:p>
        </p:txBody>
      </p:sp>
      <p:sp>
        <p:nvSpPr>
          <p:cNvPr id="161" name="Google Shape;161;p5"/>
          <p:cNvSpPr txBox="1"/>
          <p:nvPr/>
        </p:nvSpPr>
        <p:spPr>
          <a:xfrm>
            <a:off x="445640" y="3891808"/>
            <a:ext cx="16615449" cy="401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Imagine que você está no primeiro dia de trabalho em uma startup. O time de produto já definiu que o sistema deve:</a:t>
            </a:r>
            <a:endParaRPr/>
          </a:p>
        </p:txBody>
      </p:sp>
      <p:sp>
        <p:nvSpPr>
          <p:cNvPr id="162" name="Google Shape;162;p5"/>
          <p:cNvSpPr txBox="1"/>
          <p:nvPr/>
        </p:nvSpPr>
        <p:spPr>
          <a:xfrm>
            <a:off x="618904" y="4427113"/>
            <a:ext cx="7915750" cy="401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•⚖️ Ser escalável (começar pequeno, crescer grande)</a:t>
            </a:r>
            <a:endParaRPr/>
          </a:p>
        </p:txBody>
      </p:sp>
      <p:sp>
        <p:nvSpPr>
          <p:cNvPr id="163" name="Google Shape;163;p5"/>
          <p:cNvSpPr txBox="1"/>
          <p:nvPr/>
        </p:nvSpPr>
        <p:spPr>
          <a:xfrm>
            <a:off x="618904" y="4924318"/>
            <a:ext cx="8503374" cy="401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•🛠️ Usar tecnologias modernas e confiáveis (JDK 21 LTS)</a:t>
            </a: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618904" y="5421523"/>
            <a:ext cx="8001744" cy="401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•🧑‍💻 Ter um ambiente de desenvolvimento padronizado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633820" y="5918728"/>
            <a:ext cx="10065594" cy="401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•🤝 Permitir que outros desenvolvedores entrem no projeto facilmente</a:t>
            </a:r>
            <a:endParaRPr/>
          </a:p>
        </p:txBody>
      </p:sp>
      <p:sp>
        <p:nvSpPr>
          <p:cNvPr id="166" name="Google Shape;166;p5"/>
          <p:cNvSpPr txBox="1"/>
          <p:nvPr/>
        </p:nvSpPr>
        <p:spPr>
          <a:xfrm>
            <a:off x="643353" y="6444050"/>
            <a:ext cx="5049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🎯 Sua Missão</a:t>
            </a:r>
            <a:endParaRPr/>
          </a:p>
        </p:txBody>
      </p:sp>
      <p:sp>
        <p:nvSpPr>
          <p:cNvPr id="167" name="Google Shape;167;p5"/>
          <p:cNvSpPr txBox="1"/>
          <p:nvPr/>
        </p:nvSpPr>
        <p:spPr>
          <a:xfrm>
            <a:off x="578976" y="7022028"/>
            <a:ext cx="9965268" cy="401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desenvolvedor responsável pela arquitetura inicial, você deve:</a:t>
            </a:r>
            <a:endParaRPr/>
          </a:p>
        </p:txBody>
      </p:sp>
      <p:sp>
        <p:nvSpPr>
          <p:cNvPr id="168" name="Google Shape;168;p5"/>
          <p:cNvSpPr txBox="1"/>
          <p:nvPr/>
        </p:nvSpPr>
        <p:spPr>
          <a:xfrm>
            <a:off x="643345" y="7566401"/>
            <a:ext cx="11971788" cy="753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•🏗️ Preparar o ambiente de desenvolvimento (como um arquiteto prepara o terreno)</a:t>
            </a:r>
            <a:endParaRPr/>
          </a:p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643345" y="8063606"/>
            <a:ext cx="11613481" cy="753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•🧱 Criar a estrutura base do projeto (como construir as fundações de um prédio)</a:t>
            </a:r>
            <a:endParaRPr/>
          </a:p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643345" y="8560812"/>
            <a:ext cx="11427161" cy="401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•🔧 Configurar as ferramentas essenciais (como instalar a infraestrutura básica)</a:t>
            </a:r>
            <a:endParaRPr/>
          </a:p>
        </p:txBody>
      </p:sp>
      <p:sp>
        <p:nvSpPr>
          <p:cNvPr id="171" name="Google Shape;171;p5"/>
          <p:cNvSpPr txBox="1"/>
          <p:nvPr/>
        </p:nvSpPr>
        <p:spPr>
          <a:xfrm>
            <a:off x="700495" y="9058017"/>
            <a:ext cx="10323575" cy="401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•✅ Validar que tudo funciona (como fazer o primeiro teste de qualidade)</a:t>
            </a:r>
            <a:endParaRPr/>
          </a:p>
        </p:txBody>
      </p:sp>
      <p:sp>
        <p:nvSpPr>
          <p:cNvPr id="172" name="Google Shape;172;p5"/>
          <p:cNvSpPr txBox="1"/>
          <p:nvPr/>
        </p:nvSpPr>
        <p:spPr>
          <a:xfrm>
            <a:off x="718134" y="9554765"/>
            <a:ext cx="11352372" cy="401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•📚 Documentar o processo (para que outros desenvolvedores possam replicar)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6"/>
          <p:cNvCxnSpPr/>
          <p:nvPr/>
        </p:nvCxnSpPr>
        <p:spPr>
          <a:xfrm rot="24824">
            <a:off x="2982566" y="1047661"/>
            <a:ext cx="5276198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6"/>
          <p:cNvSpPr/>
          <p:nvPr/>
        </p:nvSpPr>
        <p:spPr>
          <a:xfrm>
            <a:off x="13895665" y="377016"/>
            <a:ext cx="2781300" cy="2781300"/>
          </a:xfrm>
          <a:custGeom>
            <a:rect b="b" l="l" r="r" t="t"/>
            <a:pathLst>
              <a:path extrusionOk="0" h="3708400" w="3708400">
                <a:moveTo>
                  <a:pt x="0" y="0"/>
                </a:moveTo>
                <a:lnTo>
                  <a:pt x="3708400" y="0"/>
                </a:lnTo>
                <a:lnTo>
                  <a:pt x="3708400" y="3708400"/>
                </a:ln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2667000" y="252959"/>
            <a:ext cx="6280430" cy="94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4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9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180" name="Google Shape;180;p6"/>
          <p:cNvSpPr txBox="1"/>
          <p:nvPr/>
        </p:nvSpPr>
        <p:spPr>
          <a:xfrm>
            <a:off x="2667000" y="1097165"/>
            <a:ext cx="9474872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Atividade 1: Configuração do Ambiente</a:t>
            </a:r>
            <a:endParaRPr/>
          </a:p>
        </p:txBody>
      </p:sp>
      <p:sp>
        <p:nvSpPr>
          <p:cNvPr id="181" name="Google Shape;181;p6"/>
          <p:cNvSpPr txBox="1"/>
          <p:nvPr/>
        </p:nvSpPr>
        <p:spPr>
          <a:xfrm>
            <a:off x="903986" y="2157992"/>
            <a:ext cx="2501801" cy="5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O que fazer:</a:t>
            </a:r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903986" y="3011736"/>
            <a:ext cx="10294910" cy="45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•☕ Instalar e configurar Java JDK 21 (versão LTS mais recente)</a:t>
            </a:r>
            <a:endParaRPr/>
          </a:p>
        </p:txBody>
      </p:sp>
      <p:sp>
        <p:nvSpPr>
          <p:cNvPr id="183" name="Google Shape;183;p6"/>
          <p:cNvSpPr txBox="1"/>
          <p:nvPr/>
        </p:nvSpPr>
        <p:spPr>
          <a:xfrm>
            <a:off x="903986" y="3508942"/>
            <a:ext cx="8275673" cy="45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•💻 Configurar IDE (VS Code com extensões Java)</a:t>
            </a:r>
            <a:endParaRPr/>
          </a:p>
        </p:txBody>
      </p:sp>
      <p:sp>
        <p:nvSpPr>
          <p:cNvPr id="184" name="Google Shape;184;p6"/>
          <p:cNvSpPr txBox="1"/>
          <p:nvPr/>
        </p:nvSpPr>
        <p:spPr>
          <a:xfrm>
            <a:off x="903986" y="4006147"/>
            <a:ext cx="6547206" cy="45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•🐙 Instalar Git e configurar credenciais</a:t>
            </a:r>
            <a:endParaRPr/>
          </a:p>
        </p:txBody>
      </p:sp>
      <p:sp>
        <p:nvSpPr>
          <p:cNvPr id="185" name="Google Shape;185;p6"/>
          <p:cNvSpPr txBox="1"/>
          <p:nvPr/>
        </p:nvSpPr>
        <p:spPr>
          <a:xfrm>
            <a:off x="920797" y="4503352"/>
            <a:ext cx="6530395" cy="45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•🌐 Criar conta no GitHub (se não tiver)</a:t>
            </a:r>
            <a:endParaRPr/>
          </a:p>
        </p:txBody>
      </p:sp>
      <p:sp>
        <p:nvSpPr>
          <p:cNvPr id="186" name="Google Shape;186;p6"/>
          <p:cNvSpPr txBox="1"/>
          <p:nvPr/>
        </p:nvSpPr>
        <p:spPr>
          <a:xfrm>
            <a:off x="903972" y="6220675"/>
            <a:ext cx="278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Entregável</a:t>
            </a: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1028700" y="7074416"/>
            <a:ext cx="12393999" cy="4504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Screenshot do terminal mostrando java -version (deve mostrar versão 21.x.x)</a:t>
            </a:r>
            <a:endParaRPr/>
          </a:p>
        </p:txBody>
      </p:sp>
      <p:sp>
        <p:nvSpPr>
          <p:cNvPr id="188" name="Google Shape;188;p6"/>
          <p:cNvSpPr txBox="1"/>
          <p:nvPr/>
        </p:nvSpPr>
        <p:spPr>
          <a:xfrm>
            <a:off x="533400" y="7723415"/>
            <a:ext cx="10110144" cy="397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Screenshot do VS Code com extensões Java instaladas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 txBox="1"/>
          <p:nvPr/>
        </p:nvSpPr>
        <p:spPr>
          <a:xfrm>
            <a:off x="304800" y="8326310"/>
            <a:ext cx="8090907" cy="397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 Screenshot do git --version funcionando</a:t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ea3695c7b_0_84"/>
          <p:cNvSpPr/>
          <p:nvPr/>
        </p:nvSpPr>
        <p:spPr>
          <a:xfrm>
            <a:off x="1047750" y="769738"/>
            <a:ext cx="285572" cy="430234"/>
          </a:xfrm>
          <a:custGeom>
            <a:rect b="b" l="l" r="r" t="t"/>
            <a:pathLst>
              <a:path extrusionOk="0" h="430234" w="285572">
                <a:moveTo>
                  <a:pt x="0" y="0"/>
                </a:moveTo>
                <a:lnTo>
                  <a:pt x="285572" y="0"/>
                </a:lnTo>
                <a:lnTo>
                  <a:pt x="285572" y="430234"/>
                </a:lnTo>
                <a:lnTo>
                  <a:pt x="0" y="43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g36ea3695c7b_0_84"/>
          <p:cNvCxnSpPr/>
          <p:nvPr/>
        </p:nvCxnSpPr>
        <p:spPr>
          <a:xfrm rot="9761">
            <a:off x="3859993" y="1047661"/>
            <a:ext cx="13418454" cy="0"/>
          </a:xfrm>
          <a:prstGeom prst="straightConnector1">
            <a:avLst/>
          </a:prstGeom>
          <a:noFill/>
          <a:ln cap="rnd" cmpd="sng" w="28575">
            <a:solidFill>
              <a:srgbClr val="E3061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g36ea3695c7b_0_84"/>
          <p:cNvSpPr txBox="1"/>
          <p:nvPr/>
        </p:nvSpPr>
        <p:spPr>
          <a:xfrm>
            <a:off x="1572632" y="894474"/>
            <a:ext cx="20103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3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LABORATÓRIO</a:t>
            </a:r>
            <a:endParaRPr/>
          </a:p>
        </p:txBody>
      </p:sp>
      <p:sp>
        <p:nvSpPr>
          <p:cNvPr id="197" name="Google Shape;197;g36ea3695c7b_0_84"/>
          <p:cNvSpPr txBox="1"/>
          <p:nvPr/>
        </p:nvSpPr>
        <p:spPr>
          <a:xfrm>
            <a:off x="6801817" y="2301206"/>
            <a:ext cx="468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  <a:endParaRPr/>
          </a:p>
        </p:txBody>
      </p:sp>
      <p:sp>
        <p:nvSpPr>
          <p:cNvPr id="198" name="Google Shape;198;g36ea3695c7b_0_84"/>
          <p:cNvSpPr txBox="1"/>
          <p:nvPr/>
        </p:nvSpPr>
        <p:spPr>
          <a:xfrm>
            <a:off x="3582922" y="8210145"/>
            <a:ext cx="1170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6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E30613"/>
                </a:solidFill>
                <a:latin typeface="Poppins"/>
                <a:ea typeface="Poppins"/>
                <a:cs typeface="Poppins"/>
                <a:sym typeface="Poppins"/>
              </a:rPr>
              <a:t>Acessando o JAVA</a:t>
            </a:r>
            <a:endParaRPr/>
          </a:p>
        </p:txBody>
      </p:sp>
      <p:sp>
        <p:nvSpPr>
          <p:cNvPr id="199" name="Google Shape;199;g36ea3695c7b_0_84"/>
          <p:cNvSpPr/>
          <p:nvPr/>
        </p:nvSpPr>
        <p:spPr>
          <a:xfrm>
            <a:off x="7380113" y="3211800"/>
            <a:ext cx="3527768" cy="3863390"/>
          </a:xfrm>
          <a:custGeom>
            <a:rect b="b" l="l" r="r" t="t"/>
            <a:pathLst>
              <a:path extrusionOk="0" h="1374872" w="1035295">
                <a:moveTo>
                  <a:pt x="0" y="0"/>
                </a:moveTo>
                <a:lnTo>
                  <a:pt x="1035295" y="0"/>
                </a:lnTo>
                <a:lnTo>
                  <a:pt x="1035295" y="1374872"/>
                </a:lnTo>
                <a:lnTo>
                  <a:pt x="0" y="1374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